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8"/>
    <p:restoredTop sz="94615"/>
  </p:normalViewPr>
  <p:slideViewPr>
    <p:cSldViewPr snapToGrid="0" snapToObjects="1">
      <p:cViewPr varScale="1">
        <p:scale>
          <a:sx n="154" d="100"/>
          <a:sy n="154" d="100"/>
        </p:scale>
        <p:origin x="200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BAC6-F676-9E4E-A95C-6914D56993C5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8D6FD-A189-114F-BD19-1954F46E2B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894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027FE-C5B6-844E-A312-9133587B3FE8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6DCA3-EFA8-9549-9C83-AD9251E5B9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133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DCA3-EFA8-9549-9C83-AD9251E5B92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8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E606-3FA1-6947-8CEB-FF1D0C7D4C68}" type="datetime1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IRCOM. Notation, annotation et analyse des corpus multimodaux avec ELAN, 6 et 7 novembre 2013, Dominique Boutet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2A76-C9D6-3F45-A28F-510B77CFE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20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A314-1435-814A-8E03-0657DE8D8C08}" type="datetime1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IRCOM. Notation, annotation et analyse des corpus multimodaux avec ELAN, 6 et 7 novembre 2013, Dominique Boutet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2A76-C9D6-3F45-A28F-510B77CFE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20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B505-B7ED-C24C-939A-49C2AE7E9CB5}" type="datetime1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IRCOM. Notation, annotation et analyse des corpus multimodaux avec ELAN, 6 et 7 novembre 2013, Dominique Boutet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2A76-C9D6-3F45-A28F-510B77CFE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41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7572-27D4-8D42-9C66-CB732765B86D}" type="datetime1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IRCOM. Notation, annotation et analyse des corpus multimodaux avec ELAN, 6 et 7 novembre 2013, Dominique Boutet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2A76-C9D6-3F45-A28F-510B77CFE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7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DAA5-6FC1-1E44-A5CB-4FD22338F6C2}" type="datetime1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IRCOM. Notation, annotation et analyse des corpus multimodaux avec ELAN, 6 et 7 novembre 2013, Dominique Boutet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2A76-C9D6-3F45-A28F-510B77CFE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21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4902-732A-0442-AD00-F8600530BE0C}" type="datetime1">
              <a:rPr lang="fr-FR" smtClean="0"/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IRCOM. Notation, annotation et analyse des corpus multimodaux avec ELAN, 6 et 7 novembre 2013, Dominique Boutet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2A76-C9D6-3F45-A28F-510B77CFE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06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EE9A-BA8A-B649-B20D-7B682A2CECDF}" type="datetime1">
              <a:rPr lang="fr-FR" smtClean="0"/>
              <a:t>24/10/2017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IRCOM. Notation, annotation et analyse des corpus multimodaux avec ELAN, 6 et 7 novembre 2013, Dominique Boutet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2A76-C9D6-3F45-A28F-510B77CFE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0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5798-C779-3347-9C74-8AF5AB35726D}" type="datetime1">
              <a:rPr lang="fr-FR" smtClean="0"/>
              <a:t>24/10/2017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IRCOM. Notation, annotation et analyse des corpus multimodaux avec ELAN, 6 et 7 novembre 2013, Dominique Boutet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2A76-C9D6-3F45-A28F-510B77CFE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4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53E0-1DF5-B14C-B1A3-1D07E2501664}" type="datetime1">
              <a:rPr lang="fr-FR" smtClean="0"/>
              <a:t>24/10/2017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IRCOM. Notation, annotation et analyse des corpus multimodaux avec ELAN, 6 et 7 novembre 2013, Dominique Boutet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2A76-C9D6-3F45-A28F-510B77CFE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3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E085-657E-5345-9923-5FAD35019290}" type="datetime1">
              <a:rPr lang="fr-FR" smtClean="0"/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IRCOM. Notation, annotation et analyse des corpus multimodaux avec ELAN, 6 et 7 novembre 2013, Dominique Boutet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2A76-C9D6-3F45-A28F-510B77CFE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38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4CC8-CB1B-4D4B-9C7E-C8A3D0392AA0}" type="datetime1">
              <a:rPr lang="fr-FR" smtClean="0"/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IRCOM. Notation, annotation et analyse des corpus multimodaux avec ELAN, 6 et 7 novembre 2013, Dominique Boutet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2A76-C9D6-3F45-A28F-510B77CFE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96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988E8-5A93-D94D-AE5C-986109AD5010}" type="datetime1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Formation IRCOM. Notation, annotation et analyse des corpus multimodaux avec ELAN, 6 et 7 novembre 2013, Dominique Boutet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2A76-C9D6-3F45-A28F-510B77CFE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05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hyperlink" Target="http://ircom.huma-num.fr/site/glossaire.php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hyperlink" Target="http://ircom.huma-num.fr/site/glossaire.php#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file://localhost/Users/dominiqueboutet/Documents/Donne%CC%81es%20utilisateurs%20Microsoft/Documents/Corpus%20IR/IRcom/Comite%CC%81%20Scientifique/groupe4%20Multimodalite%CC%81/expression%20des%20besoins%20formation%202013/programme%20ELAN/Hie%CC%81rarchie%20entre%20les%20acteurs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file://localhost/Users/dominiqueboutet/Documents/Donne%CC%81es%20utilisateurs%20Microsoft/Documents/Corpus%20IR/IRcom/Comite%CC%81%20Scientifique/groupe4%20Multimodalite%CC%81/expression%20des%20besoins%20formation%202013/programme%20ELAN/Vocabulaire%20Contro%CC%82le%CC%81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6511" y="825500"/>
            <a:ext cx="7772400" cy="13049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Template sous ELAN et fonctions avancées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6100742"/>
            <a:ext cx="6400800" cy="438097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Groupe débutants, 7 novembre 2013</a:t>
            </a:r>
            <a:endParaRPr lang="fr-FR" sz="2400" dirty="0"/>
          </a:p>
        </p:txBody>
      </p:sp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70432" y="2130425"/>
            <a:ext cx="6601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Bâtir un </a:t>
            </a:r>
            <a:r>
              <a:rPr lang="fr-FR" dirty="0" err="1" smtClean="0"/>
              <a:t>template</a:t>
            </a:r>
            <a:r>
              <a:rPr lang="fr-FR" dirty="0" smtClean="0"/>
              <a:t> sous ELAN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Un </a:t>
            </a:r>
            <a:r>
              <a:rPr lang="fr-FR" dirty="0" err="1" smtClean="0"/>
              <a:t>template</a:t>
            </a:r>
            <a:r>
              <a:rPr lang="fr-FR" dirty="0" smtClean="0"/>
              <a:t>, KEZAKO ?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Utilités d’un </a:t>
            </a:r>
            <a:r>
              <a:rPr lang="fr-FR" dirty="0" err="1" smtClean="0"/>
              <a:t>template</a:t>
            </a:r>
            <a:endParaRPr lang="fr-FR" dirty="0" smtClean="0"/>
          </a:p>
          <a:p>
            <a:pPr marL="742950" lvl="1" indent="-285750">
              <a:buFont typeface="Arial"/>
              <a:buChar char="•"/>
            </a:pPr>
            <a:r>
              <a:rPr lang="fr-FR" dirty="0" err="1" smtClean="0"/>
              <a:t>Pré-requis</a:t>
            </a:r>
            <a:r>
              <a:rPr lang="fr-FR" dirty="0" smtClean="0"/>
              <a:t>, conditions et objectifs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Comment ça marche sous ELAN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Détails des composantes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Création, utilisation et partage de </a:t>
            </a:r>
            <a:r>
              <a:rPr lang="fr-FR" dirty="0" err="1" smtClean="0"/>
              <a:t>templates</a:t>
            </a:r>
            <a:endParaRPr lang="fr-FR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fr-FR" dirty="0" smtClean="0"/>
              <a:t>Fonctions avancées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Copier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err="1" smtClean="0"/>
              <a:t>Tokeniser</a:t>
            </a:r>
            <a:endParaRPr lang="fr-FR" dirty="0" smtClean="0"/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Filtrer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Créer 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/>
              <a:t>F</a:t>
            </a:r>
            <a:r>
              <a:rPr lang="fr-FR" dirty="0" smtClean="0"/>
              <a:t>usionner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7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000" y="1271229"/>
            <a:ext cx="8890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Détails des composantes : le Vocabulaire Contrôlé.</a:t>
            </a:r>
          </a:p>
          <a:p>
            <a:endParaRPr lang="fr-FR" dirty="0" smtClean="0"/>
          </a:p>
          <a:p>
            <a:r>
              <a:rPr lang="fr-FR" sz="2400" dirty="0"/>
              <a:t>	</a:t>
            </a:r>
            <a:r>
              <a:rPr lang="fr-FR" sz="2000" dirty="0" smtClean="0"/>
              <a:t>Définition</a:t>
            </a:r>
            <a:r>
              <a:rPr lang="fr-FR" sz="2400" dirty="0" smtClean="0"/>
              <a:t> </a:t>
            </a:r>
            <a:r>
              <a:rPr lang="fr-FR" sz="1400" dirty="0"/>
              <a:t>(Glossaire de l’IRCOM </a:t>
            </a:r>
            <a:r>
              <a:rPr lang="fr-FR" sz="1200" dirty="0" smtClean="0"/>
              <a:t>[&lt; </a:t>
            </a:r>
            <a:r>
              <a:rPr lang="fr-FR" sz="1200" dirty="0" smtClean="0">
                <a:hlinkClick r:id="rId5"/>
              </a:rPr>
              <a:t>http</a:t>
            </a:r>
            <a:r>
              <a:rPr lang="fr-FR" sz="1200" dirty="0">
                <a:hlinkClick r:id="rId5"/>
              </a:rPr>
              <a:t>://ircom</a:t>
            </a:r>
            <a:r>
              <a:rPr lang="fr-FR" sz="1200" dirty="0" smtClean="0">
                <a:hlinkClick r:id="rId5"/>
              </a:rPr>
              <a:t>.</a:t>
            </a:r>
            <a:r>
              <a:rPr lang="fr-FR" sz="1200" dirty="0">
                <a:hlinkClick r:id="rId5"/>
              </a:rPr>
              <a:t> huma-</a:t>
            </a:r>
            <a:r>
              <a:rPr lang="fr-FR" sz="1200" dirty="0" err="1">
                <a:hlinkClick r:id="rId5"/>
              </a:rPr>
              <a:t>num</a:t>
            </a:r>
            <a:r>
              <a:rPr lang="fr-FR" sz="1200" dirty="0" err="1" smtClean="0">
                <a:hlinkClick r:id="rId5"/>
              </a:rPr>
              <a:t>.fr</a:t>
            </a:r>
            <a:r>
              <a:rPr lang="fr-FR" sz="1200" dirty="0" smtClean="0">
                <a:hlinkClick r:id="rId5"/>
              </a:rPr>
              <a:t>/site/glossaire.php</a:t>
            </a:r>
            <a:r>
              <a:rPr lang="fr-FR" sz="1200" dirty="0" smtClean="0"/>
              <a:t> </a:t>
            </a:r>
            <a:r>
              <a:rPr lang="fr-FR" sz="1200" dirty="0" smtClean="0"/>
              <a:t>&gt;, consulté le 2 novembre 2013]</a:t>
            </a:r>
            <a:r>
              <a:rPr lang="fr-FR" sz="1400" dirty="0" smtClean="0"/>
              <a:t>)</a:t>
            </a:r>
          </a:p>
          <a:p>
            <a:pPr lvl="1"/>
            <a:endParaRPr lang="fr-FR" sz="1600" dirty="0" smtClean="0"/>
          </a:p>
          <a:p>
            <a:pPr lvl="1"/>
            <a:r>
              <a:rPr lang="fr-FR" sz="1600" dirty="0" smtClean="0"/>
              <a:t>« Ensemble </a:t>
            </a:r>
            <a:r>
              <a:rPr lang="fr-FR" sz="1600" dirty="0"/>
              <a:t>de valeurs prédéfinies dans un standard (ex. TEI, OLAC, </a:t>
            </a:r>
            <a:r>
              <a:rPr lang="fr-FR" sz="1600" dirty="0" err="1"/>
              <a:t>ISOcat</a:t>
            </a:r>
            <a:r>
              <a:rPr lang="fr-FR" sz="1600" dirty="0"/>
              <a:t>), une convention d'annotation ou par l'annotateur, le plus souvent saisies dans un logiciel d’annotation, qui permet de coder des informations de manière non ambigüe et de </a:t>
            </a:r>
            <a:r>
              <a:rPr lang="fr-FR" sz="1600" dirty="0">
                <a:solidFill>
                  <a:srgbClr val="000000"/>
                </a:solidFill>
              </a:rPr>
              <a:t>rester cohérent </a:t>
            </a:r>
            <a:r>
              <a:rPr lang="fr-FR" sz="1600" dirty="0"/>
              <a:t>tout au long du processus d’annotation. L'utilisation d'un vocabulaire contrôlé permet de rendre exploitables les informations annotées par un logiciel, des expressions régulières ou des scripts</a:t>
            </a:r>
            <a:r>
              <a:rPr lang="fr-FR" sz="1600" dirty="0" smtClean="0"/>
              <a:t>. »</a:t>
            </a:r>
            <a:endParaRPr lang="fr-FR" sz="1600" dirty="0"/>
          </a:p>
          <a:p>
            <a:pPr lvl="1"/>
            <a:endParaRPr lang="fr-FR" dirty="0" smtClean="0"/>
          </a:p>
          <a:p>
            <a:pPr lvl="1"/>
            <a:r>
              <a:rPr lang="fr-FR" sz="2000" dirty="0" smtClean="0"/>
              <a:t>Conditions à respecter</a:t>
            </a:r>
          </a:p>
          <a:p>
            <a:pPr marL="1257300" lvl="2" indent="-342900">
              <a:buFont typeface="Arial"/>
              <a:buChar char="•"/>
            </a:pPr>
            <a:r>
              <a:rPr lang="fr-FR" sz="2000" i="1" dirty="0" smtClean="0"/>
              <a:t>Définir le VC (distinguer chaque valeur et la décrire)</a:t>
            </a:r>
          </a:p>
          <a:p>
            <a:pPr marL="1257300" lvl="2" indent="-342900">
              <a:buFont typeface="Arial"/>
              <a:buChar char="•"/>
            </a:pPr>
            <a:r>
              <a:rPr lang="fr-FR" sz="2000" i="1" dirty="0" smtClean="0"/>
              <a:t>Rester constant au long de l’annotation (</a:t>
            </a:r>
            <a:r>
              <a:rPr lang="fr-FR" sz="2000" i="1" dirty="0" err="1" smtClean="0"/>
              <a:t>Nbre</a:t>
            </a:r>
            <a:r>
              <a:rPr lang="fr-FR" sz="2000" i="1" dirty="0" smtClean="0"/>
              <a:t> d’items et utilisation)</a:t>
            </a:r>
          </a:p>
          <a:p>
            <a:pPr marL="1257300" lvl="2" indent="-342900">
              <a:buFont typeface="Arial"/>
              <a:buChar char="•"/>
            </a:pPr>
            <a:r>
              <a:rPr lang="fr-FR" sz="2000" i="1" dirty="0" smtClean="0"/>
              <a:t>Penser aux requêtes (valeurs non ambigües avec des radicaux différents)</a:t>
            </a:r>
          </a:p>
          <a:p>
            <a:pPr lvl="2"/>
            <a:endParaRPr lang="fr-FR" sz="1600" i="1" dirty="0" smtClean="0"/>
          </a:p>
          <a:p>
            <a:pPr lvl="1"/>
            <a:r>
              <a:rPr lang="fr-FR" sz="2000" dirty="0" smtClean="0"/>
              <a:t>Utilités et Limites</a:t>
            </a:r>
          </a:p>
          <a:p>
            <a:pPr marL="1257300" lvl="2" indent="-342900">
              <a:buFont typeface="Arial"/>
              <a:buChar char="•"/>
            </a:pPr>
            <a:r>
              <a:rPr lang="fr-FR" sz="2000" dirty="0" smtClean="0"/>
              <a:t>Réutilisabilité </a:t>
            </a:r>
            <a:r>
              <a:rPr lang="fr-FR" sz="1600" dirty="0" smtClean="0"/>
              <a:t>( diacritiques, partage des VC, permet des recherches cumulatives)</a:t>
            </a:r>
          </a:p>
          <a:p>
            <a:pPr marL="1257300" lvl="2" indent="-342900">
              <a:buFont typeface="Arial"/>
              <a:buChar char="•"/>
            </a:pPr>
            <a:r>
              <a:rPr lang="fr-FR" sz="2000" dirty="0" smtClean="0"/>
              <a:t>Consistance des valeurs </a:t>
            </a:r>
            <a:r>
              <a:rPr lang="fr-FR" sz="1600" dirty="0" smtClean="0"/>
              <a:t>(évite les erreurs de saisie &gt; requête unique par valeur)</a:t>
            </a:r>
          </a:p>
          <a:p>
            <a:pPr marL="1257300" lvl="2" indent="-342900">
              <a:buFont typeface="Arial"/>
              <a:buChar char="•"/>
            </a:pPr>
            <a:endParaRPr lang="fr-FR" sz="2000" dirty="0" smtClean="0"/>
          </a:p>
          <a:p>
            <a:pPr marL="1257300" lvl="2" indent="-342900">
              <a:buFont typeface="Arial"/>
              <a:buChar char="•"/>
            </a:pPr>
            <a:endParaRPr lang="fr-FR" sz="2000" i="1" dirty="0" smtClean="0"/>
          </a:p>
          <a:p>
            <a:pPr lvl="1"/>
            <a:r>
              <a:rPr lang="fr-FR" sz="2000" i="1" dirty="0"/>
              <a:t>	</a:t>
            </a:r>
            <a:endParaRPr lang="fr-FR" sz="2000" i="1" dirty="0" smtClean="0"/>
          </a:p>
          <a:p>
            <a:pPr lvl="1"/>
            <a:r>
              <a:rPr lang="fr-FR" sz="2400" i="1" dirty="0"/>
              <a:t>	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427545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4463" y="988999"/>
            <a:ext cx="8890000" cy="771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Détails des composantes : le Vocabulaire Contrôlé.</a:t>
            </a:r>
          </a:p>
          <a:p>
            <a:endParaRPr lang="fr-FR" dirty="0" smtClean="0"/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FF0000"/>
                </a:solidFill>
                <a:latin typeface="Times New Roman" charset="0"/>
                <a:ea typeface="ＭＳ Ｐゴシック"/>
                <a:cs typeface="ＭＳ Ｐゴシック" charset="0"/>
              </a:rPr>
              <a:t>1/</a:t>
            </a: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 Pour ouvrir la fenêtre de VC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FF0000"/>
                </a:solidFill>
                <a:latin typeface="Times New Roman" charset="0"/>
                <a:ea typeface="ＭＳ Ｐゴシック"/>
                <a:cs typeface="ＭＳ Ｐゴシック" charset="0"/>
              </a:rPr>
              <a:t>2/</a:t>
            </a: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 Nom du VC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FF0000"/>
                </a:solidFill>
                <a:latin typeface="Times New Roman" charset="0"/>
                <a:ea typeface="ＭＳ Ｐゴシック"/>
                <a:cs typeface="ＭＳ Ｐゴシック" charset="0"/>
              </a:rPr>
              <a:t>3/</a:t>
            </a: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 Sa description précise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FF0000"/>
                </a:solidFill>
                <a:latin typeface="Times New Roman" charset="0"/>
                <a:ea typeface="ＭＳ Ｐゴシック"/>
                <a:cs typeface="ＭＳ Ｐゴシック" charset="0"/>
              </a:rPr>
              <a:t>4/</a:t>
            </a: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 Les différentes entrées pour ce VC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600" kern="0" dirty="0">
              <a:solidFill>
                <a:srgbClr val="000000"/>
              </a:solidFill>
              <a:latin typeface="Times New Roman" charset="0"/>
              <a:ea typeface="ＭＳ Ｐゴシック"/>
              <a:cs typeface="ＭＳ Ｐゴシック" charset="0"/>
            </a:endParaRP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FF0000"/>
                </a:solidFill>
                <a:latin typeface="Times New Roman" charset="0"/>
                <a:ea typeface="ＭＳ Ｐゴシック"/>
                <a:cs typeface="ＭＳ Ｐゴシック" charset="0"/>
              </a:rPr>
              <a:t>5/</a:t>
            </a: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 Description précise de chaque entrée.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Permet d'être le plus précis et exhaustif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possible pour l'annotateur.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600" kern="0" dirty="0">
              <a:solidFill>
                <a:srgbClr val="000000"/>
              </a:solidFill>
              <a:latin typeface="Times New Roman" charset="0"/>
              <a:ea typeface="ＭＳ Ｐゴシック"/>
              <a:cs typeface="ＭＳ Ｐゴシック" charset="0"/>
            </a:endParaRP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FF0000"/>
                </a:solidFill>
                <a:latin typeface="Times New Roman" charset="0"/>
                <a:ea typeface="ＭＳ Ｐゴシック"/>
                <a:cs typeface="ＭＳ Ｐゴシック" charset="0"/>
              </a:rPr>
              <a:t>6/</a:t>
            </a: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 Flèches pour disposer chaque entrée 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dans un ordre voulu (important pour la 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fréquence de certaines annotations)</a:t>
            </a:r>
          </a:p>
          <a:p>
            <a:r>
              <a:rPr lang="fr-FR" sz="2400" dirty="0"/>
              <a:t>	</a:t>
            </a:r>
            <a:endParaRPr lang="fr-FR" sz="2000" dirty="0" smtClean="0"/>
          </a:p>
          <a:p>
            <a:pPr marL="1257300" lvl="2" indent="-342900">
              <a:buFont typeface="Arial"/>
              <a:buChar char="•"/>
            </a:pPr>
            <a:endParaRPr lang="fr-FR" sz="2000" i="1" dirty="0" smtClean="0"/>
          </a:p>
          <a:p>
            <a:pPr lvl="1"/>
            <a:r>
              <a:rPr lang="fr-FR" sz="2000" i="1" dirty="0"/>
              <a:t>	</a:t>
            </a:r>
            <a:endParaRPr lang="fr-FR" sz="2000" i="1" dirty="0" smtClean="0"/>
          </a:p>
          <a:p>
            <a:pPr lvl="1"/>
            <a:r>
              <a:rPr lang="fr-FR" sz="2400" i="1" dirty="0"/>
              <a:t>	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  <p:grpSp>
        <p:nvGrpSpPr>
          <p:cNvPr id="8" name="Grouper 7"/>
          <p:cNvGrpSpPr/>
          <p:nvPr/>
        </p:nvGrpSpPr>
        <p:grpSpPr>
          <a:xfrm>
            <a:off x="3587750" y="1228725"/>
            <a:ext cx="5556250" cy="5251450"/>
            <a:chOff x="4859338" y="1924050"/>
            <a:chExt cx="5556250" cy="525145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2247900"/>
              <a:ext cx="5556250" cy="492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5602288" y="2117725"/>
              <a:ext cx="369887" cy="360363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 flipV="1">
              <a:off x="7735888" y="3956050"/>
              <a:ext cx="909637" cy="549275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6638925" y="3557588"/>
              <a:ext cx="909638" cy="1587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5164138" y="4140200"/>
              <a:ext cx="1079500" cy="1979613"/>
            </a:xfrm>
            <a:prstGeom prst="ellips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6659563" y="5219700"/>
              <a:ext cx="900112" cy="1588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8280400" y="6480175"/>
              <a:ext cx="720725" cy="360363"/>
            </a:xfrm>
            <a:prstGeom prst="ellips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5980113" y="1924050"/>
              <a:ext cx="360362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smtClean="0">
                  <a:solidFill>
                    <a:srgbClr val="FF0000"/>
                  </a:solidFill>
                </a:rPr>
                <a:t>1/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7621588" y="3376613"/>
              <a:ext cx="360362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smtClean="0">
                  <a:solidFill>
                    <a:srgbClr val="FF0000"/>
                  </a:solidFill>
                </a:rPr>
                <a:t>2/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8618538" y="4373563"/>
              <a:ext cx="360362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smtClean="0">
                  <a:solidFill>
                    <a:srgbClr val="FF0000"/>
                  </a:solidFill>
                </a:rPr>
                <a:t>3/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6162675" y="4344988"/>
              <a:ext cx="360363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smtClean="0">
                  <a:solidFill>
                    <a:srgbClr val="FF0000"/>
                  </a:solidFill>
                </a:rPr>
                <a:t>4/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6480175" y="4921250"/>
              <a:ext cx="406400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smtClean="0">
                  <a:solidFill>
                    <a:srgbClr val="FF0000"/>
                  </a:solidFill>
                </a:rPr>
                <a:t>5/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7969250" y="6507163"/>
              <a:ext cx="406400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smtClean="0">
                  <a:solidFill>
                    <a:srgbClr val="FF0000"/>
                  </a:solidFill>
                </a:rPr>
                <a:t>6/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401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4463" y="988999"/>
            <a:ext cx="8890000" cy="7882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Détails des composantes : le Vocabulaire Contrôlé.</a:t>
            </a:r>
          </a:p>
          <a:p>
            <a:endParaRPr lang="fr-FR" dirty="0" smtClean="0"/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Le menu contextuel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pour placer une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annotation d'un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acteur avec VC.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600" kern="0" dirty="0">
              <a:solidFill>
                <a:srgbClr val="000000"/>
              </a:solidFill>
              <a:latin typeface="Times New Roman" charset="0"/>
              <a:ea typeface="ＭＳ Ｐゴシック"/>
              <a:cs typeface="ＭＳ Ｐゴシック" charset="0"/>
            </a:endParaRP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Même principe que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sans VC. 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Une fois l'entrée 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choisie, ne pas 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oublier CTRL+ENTER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2200" kern="0" dirty="0">
              <a:solidFill>
                <a:srgbClr val="000000"/>
              </a:solidFill>
              <a:latin typeface="Times New Roman" charset="0"/>
              <a:ea typeface="ＭＳ Ｐゴシック"/>
              <a:cs typeface="ＭＳ Ｐゴシック" charset="0"/>
            </a:endParaRP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2200" kern="0" dirty="0">
              <a:solidFill>
                <a:srgbClr val="000000"/>
              </a:solidFill>
              <a:latin typeface="Times New Roman" charset="0"/>
              <a:ea typeface="ＭＳ Ｐゴシック"/>
              <a:cs typeface="ＭＳ Ｐゴシック" charset="0"/>
            </a:endParaRPr>
          </a:p>
          <a:p>
            <a:r>
              <a:rPr lang="fr-FR" sz="2400" dirty="0"/>
              <a:t>	</a:t>
            </a:r>
            <a:endParaRPr lang="fr-FR" sz="2000" dirty="0" smtClean="0"/>
          </a:p>
          <a:p>
            <a:pPr marL="1257300" lvl="2" indent="-342900">
              <a:buFont typeface="Arial"/>
              <a:buChar char="•"/>
            </a:pPr>
            <a:endParaRPr lang="fr-FR" sz="2000" i="1" dirty="0" smtClean="0"/>
          </a:p>
          <a:p>
            <a:pPr lvl="1"/>
            <a:r>
              <a:rPr lang="fr-FR" sz="2000" i="1" dirty="0"/>
              <a:t>	</a:t>
            </a:r>
            <a:endParaRPr lang="fr-FR" sz="2000" i="1" dirty="0" smtClean="0"/>
          </a:p>
          <a:p>
            <a:pPr lvl="1"/>
            <a:r>
              <a:rPr lang="fr-FR" sz="2400" i="1" dirty="0"/>
              <a:t>	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  <p:grpSp>
        <p:nvGrpSpPr>
          <p:cNvPr id="22" name="Grouper 21"/>
          <p:cNvGrpSpPr/>
          <p:nvPr/>
        </p:nvGrpSpPr>
        <p:grpSpPr>
          <a:xfrm>
            <a:off x="2152650" y="1554162"/>
            <a:ext cx="6991350" cy="4938713"/>
            <a:chOff x="3079750" y="2305050"/>
            <a:chExt cx="7359650" cy="4868863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0" y="2305050"/>
              <a:ext cx="7321550" cy="486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8459788" y="5580063"/>
              <a:ext cx="1979612" cy="143986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4733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000" y="1271229"/>
            <a:ext cx="889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Détails des composantes : les stéréotypes</a:t>
            </a:r>
            <a:endParaRPr lang="fr-FR" dirty="0" smtClean="0"/>
          </a:p>
          <a:p>
            <a:r>
              <a:rPr lang="fr-FR" sz="2400" dirty="0"/>
              <a:t>	</a:t>
            </a:r>
            <a:r>
              <a:rPr lang="fr-FR" sz="2000" i="1" dirty="0"/>
              <a:t>	</a:t>
            </a:r>
            <a:endParaRPr lang="fr-FR" sz="2000" i="1" dirty="0" smtClean="0"/>
          </a:p>
          <a:p>
            <a:pPr lvl="1"/>
            <a:r>
              <a:rPr lang="fr-FR" sz="2400" i="1" dirty="0"/>
              <a:t>	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  <p:grpSp>
        <p:nvGrpSpPr>
          <p:cNvPr id="78" name="Grouper 77"/>
          <p:cNvGrpSpPr/>
          <p:nvPr/>
        </p:nvGrpSpPr>
        <p:grpSpPr>
          <a:xfrm>
            <a:off x="254000" y="1838352"/>
            <a:ext cx="8877733" cy="4334555"/>
            <a:chOff x="359872" y="1583191"/>
            <a:chExt cx="8877733" cy="4334555"/>
          </a:xfrm>
        </p:grpSpPr>
        <p:cxnSp>
          <p:nvCxnSpPr>
            <p:cNvPr id="79" name="Connecteur droit avec flèche 78"/>
            <p:cNvCxnSpPr/>
            <p:nvPr/>
          </p:nvCxnSpPr>
          <p:spPr>
            <a:xfrm>
              <a:off x="2002127" y="1704846"/>
              <a:ext cx="1384328" cy="22884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avec flèche 79"/>
            <p:cNvCxnSpPr/>
            <p:nvPr/>
          </p:nvCxnSpPr>
          <p:spPr>
            <a:xfrm>
              <a:off x="2005794" y="2028876"/>
              <a:ext cx="1384328" cy="22884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1984270" y="1704846"/>
              <a:ext cx="0" cy="32403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3406594" y="1727730"/>
              <a:ext cx="0" cy="32403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2679836" y="1980378"/>
              <a:ext cx="0" cy="118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ZoneTexte 83"/>
            <p:cNvSpPr txBox="1"/>
            <p:nvPr/>
          </p:nvSpPr>
          <p:spPr>
            <a:xfrm>
              <a:off x="365921" y="1637105"/>
              <a:ext cx="1043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Time Subdivision</a:t>
              </a:r>
              <a:endParaRPr lang="fr-FR" sz="1200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3761456" y="1583191"/>
              <a:ext cx="2300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Piste parent </a:t>
              </a:r>
              <a:r>
                <a:rPr lang="fr-FR" sz="1000" dirty="0" smtClean="0"/>
                <a:t>(alignée sur le temps)</a:t>
              </a:r>
              <a:endParaRPr lang="fr-FR" sz="1000" dirty="0"/>
            </a:p>
          </p:txBody>
        </p:sp>
        <p:cxnSp>
          <p:nvCxnSpPr>
            <p:cNvPr id="86" name="Connecteur droit avec flèche 85"/>
            <p:cNvCxnSpPr/>
            <p:nvPr/>
          </p:nvCxnSpPr>
          <p:spPr>
            <a:xfrm flipV="1">
              <a:off x="3600018" y="1721691"/>
              <a:ext cx="242154" cy="6039"/>
            </a:xfrm>
            <a:prstGeom prst="straightConnector1">
              <a:avLst/>
            </a:prstGeom>
            <a:ln w="13716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en angle 86"/>
            <p:cNvCxnSpPr/>
            <p:nvPr/>
          </p:nvCxnSpPr>
          <p:spPr>
            <a:xfrm rot="16200000" flipH="1">
              <a:off x="3626699" y="1808020"/>
              <a:ext cx="307182" cy="134528"/>
            </a:xfrm>
            <a:prstGeom prst="bentConnector3">
              <a:avLst>
                <a:gd name="adj1" fmla="val 50000"/>
              </a:avLst>
            </a:prstGeom>
            <a:ln w="13716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87"/>
            <p:cNvSpPr txBox="1"/>
            <p:nvPr/>
          </p:nvSpPr>
          <p:spPr>
            <a:xfrm>
              <a:off x="3806237" y="1860190"/>
              <a:ext cx="134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Piste enfant</a:t>
              </a:r>
              <a:endParaRPr lang="fr-FR" sz="1200" dirty="0"/>
            </a:p>
          </p:txBody>
        </p:sp>
        <p:cxnSp>
          <p:nvCxnSpPr>
            <p:cNvPr id="89" name="Connecteur droit 88"/>
            <p:cNvCxnSpPr/>
            <p:nvPr/>
          </p:nvCxnSpPr>
          <p:spPr>
            <a:xfrm flipH="1">
              <a:off x="1447542" y="2028875"/>
              <a:ext cx="536728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H="1">
              <a:off x="1447542" y="1704846"/>
              <a:ext cx="536728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>
              <a:off x="3406594" y="1727730"/>
              <a:ext cx="152109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>
              <a:off x="3424469" y="2052322"/>
              <a:ext cx="134234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>
              <a:off x="1994669" y="2679052"/>
              <a:ext cx="1384328" cy="22884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/>
            <p:nvPr/>
          </p:nvCxnSpPr>
          <p:spPr>
            <a:xfrm>
              <a:off x="1998336" y="3003082"/>
              <a:ext cx="1384328" cy="22884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>
              <a:off x="1976812" y="2679052"/>
              <a:ext cx="0" cy="32403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>
              <a:off x="3399136" y="2701936"/>
              <a:ext cx="0" cy="32403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>
              <a:off x="2672378" y="2954584"/>
              <a:ext cx="0" cy="118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avec flèche 97"/>
            <p:cNvCxnSpPr/>
            <p:nvPr/>
          </p:nvCxnSpPr>
          <p:spPr>
            <a:xfrm flipV="1">
              <a:off x="3592560" y="2695897"/>
              <a:ext cx="242154" cy="6039"/>
            </a:xfrm>
            <a:prstGeom prst="straightConnector1">
              <a:avLst/>
            </a:prstGeom>
            <a:ln w="13716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en angle 98"/>
            <p:cNvCxnSpPr/>
            <p:nvPr/>
          </p:nvCxnSpPr>
          <p:spPr>
            <a:xfrm rot="16200000" flipH="1">
              <a:off x="3619241" y="2782226"/>
              <a:ext cx="307182" cy="134528"/>
            </a:xfrm>
            <a:prstGeom prst="bentConnector3">
              <a:avLst>
                <a:gd name="adj1" fmla="val 50000"/>
              </a:avLst>
            </a:prstGeom>
            <a:ln w="13716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flipH="1">
              <a:off x="1440084" y="3003081"/>
              <a:ext cx="536728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flipH="1">
              <a:off x="1440084" y="2679052"/>
              <a:ext cx="536728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>
              <a:off x="3399136" y="2701936"/>
              <a:ext cx="152109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3417011" y="3026528"/>
              <a:ext cx="134234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ZoneTexte 103"/>
            <p:cNvSpPr txBox="1"/>
            <p:nvPr/>
          </p:nvSpPr>
          <p:spPr>
            <a:xfrm>
              <a:off x="3807284" y="2548516"/>
              <a:ext cx="2089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Piste </a:t>
              </a:r>
              <a:r>
                <a:rPr lang="fr-FR" sz="1200" dirty="0"/>
                <a:t>parent </a:t>
              </a:r>
              <a:r>
                <a:rPr lang="fr-FR" sz="1000" dirty="0">
                  <a:solidFill>
                    <a:prstClr val="black"/>
                  </a:solidFill>
                </a:rPr>
                <a:t>(alignée sur le temps)</a:t>
              </a:r>
              <a:endParaRPr lang="fr-FR" sz="1200" dirty="0"/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3807660" y="2819298"/>
              <a:ext cx="134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Piste enfant</a:t>
              </a:r>
              <a:endParaRPr lang="fr-FR" sz="1200" dirty="0"/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367344" y="2673478"/>
              <a:ext cx="1043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Included</a:t>
              </a:r>
              <a:r>
                <a:rPr lang="fr-FR" sz="1200" dirty="0" smtClean="0"/>
                <a:t> In</a:t>
              </a:r>
              <a:endParaRPr lang="fr-FR" sz="1200" dirty="0"/>
            </a:p>
          </p:txBody>
        </p:sp>
        <p:cxnSp>
          <p:nvCxnSpPr>
            <p:cNvPr id="107" name="Connecteur droit 106"/>
            <p:cNvCxnSpPr/>
            <p:nvPr/>
          </p:nvCxnSpPr>
          <p:spPr>
            <a:xfrm>
              <a:off x="2202464" y="3011962"/>
              <a:ext cx="222023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>
              <a:off x="2435940" y="2954402"/>
              <a:ext cx="0" cy="118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>
              <a:off x="2209346" y="2954220"/>
              <a:ext cx="0" cy="118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>
              <a:off x="2684638" y="3011780"/>
              <a:ext cx="110426" cy="14186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>
              <a:off x="2795064" y="2954220"/>
              <a:ext cx="0" cy="118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ZoneTexte 111"/>
            <p:cNvSpPr txBox="1"/>
            <p:nvPr/>
          </p:nvSpPr>
          <p:spPr>
            <a:xfrm>
              <a:off x="362992" y="3606627"/>
              <a:ext cx="1043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/>
                <a:t>S</a:t>
              </a:r>
              <a:r>
                <a:rPr lang="fr-FR" sz="1200" dirty="0" err="1" smtClean="0"/>
                <a:t>ymbolic</a:t>
              </a:r>
              <a:r>
                <a:rPr lang="fr-FR" sz="1200" dirty="0" smtClean="0"/>
                <a:t> Subdivision</a:t>
              </a:r>
              <a:endParaRPr lang="fr-FR" sz="1200" dirty="0"/>
            </a:p>
          </p:txBody>
        </p:sp>
        <p:cxnSp>
          <p:nvCxnSpPr>
            <p:cNvPr id="113" name="Connecteur droit avec flèche 112"/>
            <p:cNvCxnSpPr/>
            <p:nvPr/>
          </p:nvCxnSpPr>
          <p:spPr>
            <a:xfrm>
              <a:off x="1999198" y="3674368"/>
              <a:ext cx="1384328" cy="22884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avec flèche 113"/>
            <p:cNvCxnSpPr/>
            <p:nvPr/>
          </p:nvCxnSpPr>
          <p:spPr>
            <a:xfrm>
              <a:off x="2002865" y="3998398"/>
              <a:ext cx="1384328" cy="22884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/>
            <p:nvPr/>
          </p:nvCxnSpPr>
          <p:spPr>
            <a:xfrm>
              <a:off x="1981341" y="3674368"/>
              <a:ext cx="0" cy="32403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>
              <a:off x="3403665" y="3697252"/>
              <a:ext cx="0" cy="32403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>
            <a:xfrm>
              <a:off x="2676907" y="3949900"/>
              <a:ext cx="0" cy="118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avec flèche 117"/>
            <p:cNvCxnSpPr/>
            <p:nvPr/>
          </p:nvCxnSpPr>
          <p:spPr>
            <a:xfrm flipV="1">
              <a:off x="3597089" y="3691213"/>
              <a:ext cx="242154" cy="6039"/>
            </a:xfrm>
            <a:prstGeom prst="straightConnector1">
              <a:avLst/>
            </a:prstGeom>
            <a:ln w="13716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en angle 118"/>
            <p:cNvCxnSpPr/>
            <p:nvPr/>
          </p:nvCxnSpPr>
          <p:spPr>
            <a:xfrm rot="16200000" flipH="1">
              <a:off x="3623770" y="3777542"/>
              <a:ext cx="307182" cy="134528"/>
            </a:xfrm>
            <a:prstGeom prst="bentConnector3">
              <a:avLst>
                <a:gd name="adj1" fmla="val 50000"/>
              </a:avLst>
            </a:prstGeom>
            <a:ln w="13716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flipH="1">
              <a:off x="1444613" y="3998397"/>
              <a:ext cx="536728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 flipH="1">
              <a:off x="1444613" y="3674368"/>
              <a:ext cx="536728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>
              <a:off x="3403665" y="3697252"/>
              <a:ext cx="152109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>
              <a:off x="3421540" y="4021844"/>
              <a:ext cx="134234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ZoneTexte 123"/>
            <p:cNvSpPr txBox="1"/>
            <p:nvPr/>
          </p:nvSpPr>
          <p:spPr>
            <a:xfrm>
              <a:off x="3813493" y="3546545"/>
              <a:ext cx="134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Piste parent</a:t>
              </a:r>
              <a:endParaRPr lang="fr-FR" sz="1200" dirty="0"/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3804731" y="3820240"/>
              <a:ext cx="134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Piste enfant</a:t>
              </a:r>
              <a:endParaRPr lang="fr-FR" sz="1200" dirty="0"/>
            </a:p>
          </p:txBody>
        </p:sp>
        <p:cxnSp>
          <p:nvCxnSpPr>
            <p:cNvPr id="126" name="Connecteur droit avec flèche 125"/>
            <p:cNvCxnSpPr/>
            <p:nvPr/>
          </p:nvCxnSpPr>
          <p:spPr>
            <a:xfrm>
              <a:off x="2530989" y="2149244"/>
              <a:ext cx="291486" cy="0"/>
            </a:xfrm>
            <a:prstGeom prst="straightConnector1">
              <a:avLst/>
            </a:prstGeom>
            <a:ln w="9525">
              <a:round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>
              <a:off x="2715007" y="3196446"/>
              <a:ext cx="217571" cy="0"/>
            </a:xfrm>
            <a:prstGeom prst="straightConnector1">
              <a:avLst/>
            </a:prstGeom>
            <a:ln w="9525">
              <a:round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avec flèche 127"/>
            <p:cNvCxnSpPr/>
            <p:nvPr/>
          </p:nvCxnSpPr>
          <p:spPr>
            <a:xfrm>
              <a:off x="2352761" y="3196446"/>
              <a:ext cx="209346" cy="0"/>
            </a:xfrm>
            <a:prstGeom prst="straightConnector1">
              <a:avLst/>
            </a:prstGeom>
            <a:ln w="9525">
              <a:round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>
              <a:off x="2097609" y="2910165"/>
              <a:ext cx="216304" cy="0"/>
            </a:xfrm>
            <a:prstGeom prst="straightConnector1">
              <a:avLst/>
            </a:prstGeom>
            <a:ln w="9525">
              <a:round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>
              <a:off x="2562107" y="2911897"/>
              <a:ext cx="216304" cy="0"/>
            </a:xfrm>
            <a:prstGeom prst="straightConnector1">
              <a:avLst/>
            </a:prstGeom>
            <a:ln w="9525">
              <a:round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/>
            <p:cNvCxnSpPr/>
            <p:nvPr/>
          </p:nvCxnSpPr>
          <p:spPr>
            <a:xfrm>
              <a:off x="1996078" y="4687126"/>
              <a:ext cx="1384328" cy="22884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avec flèche 131"/>
            <p:cNvCxnSpPr/>
            <p:nvPr/>
          </p:nvCxnSpPr>
          <p:spPr>
            <a:xfrm>
              <a:off x="1999745" y="5011156"/>
              <a:ext cx="1384328" cy="22884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/>
            <p:cNvCxnSpPr/>
            <p:nvPr/>
          </p:nvCxnSpPr>
          <p:spPr>
            <a:xfrm>
              <a:off x="1978221" y="4687126"/>
              <a:ext cx="0" cy="32403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>
              <a:off x="3400545" y="4710010"/>
              <a:ext cx="0" cy="32403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avec flèche 134"/>
            <p:cNvCxnSpPr/>
            <p:nvPr/>
          </p:nvCxnSpPr>
          <p:spPr>
            <a:xfrm flipV="1">
              <a:off x="3593969" y="4703971"/>
              <a:ext cx="242154" cy="6039"/>
            </a:xfrm>
            <a:prstGeom prst="straightConnector1">
              <a:avLst/>
            </a:prstGeom>
            <a:ln w="13716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en angle 135"/>
            <p:cNvCxnSpPr/>
            <p:nvPr/>
          </p:nvCxnSpPr>
          <p:spPr>
            <a:xfrm rot="16200000" flipH="1">
              <a:off x="3620650" y="4790300"/>
              <a:ext cx="307182" cy="134528"/>
            </a:xfrm>
            <a:prstGeom prst="bentConnector3">
              <a:avLst>
                <a:gd name="adj1" fmla="val 50000"/>
              </a:avLst>
            </a:prstGeom>
            <a:ln w="13716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/>
            <p:nvPr/>
          </p:nvCxnSpPr>
          <p:spPr>
            <a:xfrm flipH="1">
              <a:off x="1441493" y="5011155"/>
              <a:ext cx="536728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flipH="1">
              <a:off x="1441493" y="4687126"/>
              <a:ext cx="536728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/>
            <p:cNvCxnSpPr/>
            <p:nvPr/>
          </p:nvCxnSpPr>
          <p:spPr>
            <a:xfrm>
              <a:off x="3400545" y="4710010"/>
              <a:ext cx="152109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/>
            <p:cNvCxnSpPr/>
            <p:nvPr/>
          </p:nvCxnSpPr>
          <p:spPr>
            <a:xfrm>
              <a:off x="3418420" y="5034602"/>
              <a:ext cx="134234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ZoneTexte 140"/>
            <p:cNvSpPr txBox="1"/>
            <p:nvPr/>
          </p:nvSpPr>
          <p:spPr>
            <a:xfrm>
              <a:off x="3810373" y="4558820"/>
              <a:ext cx="134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Piste parent</a:t>
              </a:r>
              <a:endParaRPr lang="fr-FR" sz="1200" dirty="0"/>
            </a:p>
          </p:txBody>
        </p:sp>
        <p:sp>
          <p:nvSpPr>
            <p:cNvPr id="142" name="ZoneTexte 141"/>
            <p:cNvSpPr txBox="1"/>
            <p:nvPr/>
          </p:nvSpPr>
          <p:spPr>
            <a:xfrm>
              <a:off x="3840096" y="5640747"/>
              <a:ext cx="2412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Piste </a:t>
              </a:r>
              <a:r>
                <a:rPr lang="fr-FR" sz="1200" dirty="0"/>
                <a:t>enfant </a:t>
              </a:r>
              <a:r>
                <a:rPr lang="fr-FR" sz="1000" dirty="0">
                  <a:solidFill>
                    <a:prstClr val="black"/>
                  </a:solidFill>
                </a:rPr>
                <a:t>(alignée sur le temps)</a:t>
              </a:r>
              <a:endParaRPr lang="fr-FR" sz="1200" dirty="0"/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359872" y="4619385"/>
              <a:ext cx="1043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/>
                <a:t>S</a:t>
              </a:r>
              <a:r>
                <a:rPr lang="fr-FR" sz="1200" dirty="0" err="1" smtClean="0"/>
                <a:t>ymbolic</a:t>
              </a:r>
              <a:r>
                <a:rPr lang="fr-FR" sz="1200" dirty="0" smtClean="0"/>
                <a:t> Association</a:t>
              </a:r>
              <a:endParaRPr lang="fr-FR" sz="1200" dirty="0"/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4715312" y="1942496"/>
              <a:ext cx="44286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L’annotation enfant peut être subdivisée dans les bornes extérieures</a:t>
              </a:r>
            </a:p>
            <a:p>
              <a:r>
                <a:rPr lang="fr-FR" sz="1100" dirty="0" smtClean="0"/>
                <a:t>Chaque subdivision intérieure est déplaçable [</a:t>
              </a:r>
              <a:r>
                <a:rPr lang="fr-FR" sz="1100" dirty="0" smtClean="0">
                  <a:solidFill>
                    <a:srgbClr val="3366FF"/>
                  </a:solidFill>
                </a:rPr>
                <a:t>énoncé &gt; mots</a:t>
              </a:r>
              <a:r>
                <a:rPr lang="fr-FR" sz="1100" dirty="0" smtClean="0"/>
                <a:t>]</a:t>
              </a:r>
              <a:endParaRPr lang="fr-FR" sz="1100" dirty="0"/>
            </a:p>
          </p:txBody>
        </p:sp>
        <p:sp>
          <p:nvSpPr>
            <p:cNvPr id="145" name="ZoneTexte 144"/>
            <p:cNvSpPr txBox="1"/>
            <p:nvPr/>
          </p:nvSpPr>
          <p:spPr>
            <a:xfrm>
              <a:off x="4738831" y="2870924"/>
              <a:ext cx="44987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L’annotation enfant peut être subdivisée dans les bornes extérieures et inclure des pauses [</a:t>
              </a:r>
              <a:r>
                <a:rPr lang="fr-FR" sz="1100" dirty="0" smtClean="0">
                  <a:solidFill>
                    <a:srgbClr val="3366FF"/>
                  </a:solidFill>
                </a:rPr>
                <a:t>énoncé &gt; prononciation</a:t>
              </a:r>
              <a:r>
                <a:rPr lang="fr-FR" sz="1100" dirty="0" smtClean="0"/>
                <a:t>]</a:t>
              </a:r>
              <a:endParaRPr lang="fr-FR" sz="1100" dirty="0"/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4738831" y="3858142"/>
              <a:ext cx="448654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L’annotation enfant peut être subdivisée dans les bornes extérieures sans que ces subdivisions intérieures soient amovibles [</a:t>
              </a:r>
              <a:r>
                <a:rPr lang="fr-FR" sz="1100" dirty="0" smtClean="0">
                  <a:solidFill>
                    <a:srgbClr val="3366FF"/>
                  </a:solidFill>
                </a:rPr>
                <a:t>mots&gt;morphèmes</a:t>
              </a:r>
              <a:r>
                <a:rPr lang="fr-FR" sz="1100" dirty="0" smtClean="0"/>
                <a:t>]</a:t>
              </a:r>
              <a:endParaRPr lang="fr-FR" sz="1100" dirty="0"/>
            </a:p>
          </p:txBody>
        </p:sp>
        <p:sp>
          <p:nvSpPr>
            <p:cNvPr id="147" name="ZoneTexte 146"/>
            <p:cNvSpPr txBox="1"/>
            <p:nvPr/>
          </p:nvSpPr>
          <p:spPr>
            <a:xfrm>
              <a:off x="4808916" y="4858026"/>
              <a:ext cx="43463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L’annotation enfant n’est pas </a:t>
              </a:r>
              <a:r>
                <a:rPr lang="fr-FR" sz="1100" dirty="0" err="1" smtClean="0"/>
                <a:t>subdivisible</a:t>
              </a:r>
              <a:r>
                <a:rPr lang="fr-FR" sz="1100" dirty="0" smtClean="0"/>
                <a:t>. L’association est complète [</a:t>
              </a:r>
              <a:r>
                <a:rPr lang="fr-FR" sz="1100" dirty="0" smtClean="0">
                  <a:solidFill>
                    <a:srgbClr val="3366FF"/>
                  </a:solidFill>
                </a:rPr>
                <a:t>énoncé&gt;traduction</a:t>
              </a:r>
              <a:r>
                <a:rPr lang="fr-FR" sz="1100" dirty="0" smtClean="0"/>
                <a:t>]</a:t>
              </a:r>
              <a:endParaRPr lang="fr-FR" sz="1100" dirty="0"/>
            </a:p>
          </p:txBody>
        </p:sp>
      </p:grpSp>
      <p:sp>
        <p:nvSpPr>
          <p:cNvPr id="148" name="ZoneTexte 147"/>
          <p:cNvSpPr txBox="1"/>
          <p:nvPr/>
        </p:nvSpPr>
        <p:spPr>
          <a:xfrm>
            <a:off x="254000" y="5763546"/>
            <a:ext cx="1043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None</a:t>
            </a:r>
            <a:endParaRPr lang="fr-FR" sz="1200" dirty="0"/>
          </a:p>
        </p:txBody>
      </p:sp>
      <p:sp>
        <p:nvSpPr>
          <p:cNvPr id="149" name="ZoneTexte 148"/>
          <p:cNvSpPr txBox="1"/>
          <p:nvPr/>
        </p:nvSpPr>
        <p:spPr>
          <a:xfrm>
            <a:off x="3694786" y="5625046"/>
            <a:ext cx="226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Piste </a:t>
            </a:r>
            <a:r>
              <a:rPr lang="fr-FR" sz="1200" dirty="0"/>
              <a:t>parent </a:t>
            </a:r>
            <a:r>
              <a:rPr lang="fr-FR" sz="1000" dirty="0">
                <a:solidFill>
                  <a:prstClr val="black"/>
                </a:solidFill>
              </a:rPr>
              <a:t>(alignée sur le temps)</a:t>
            </a:r>
            <a:endParaRPr lang="fr-FR" sz="1200" dirty="0" smtClean="0"/>
          </a:p>
          <a:p>
            <a:r>
              <a:rPr lang="fr-FR" sz="1200" dirty="0"/>
              <a:t>	</a:t>
            </a:r>
            <a:r>
              <a:rPr lang="fr-FR" sz="1200" dirty="0" smtClean="0"/>
              <a:t>	</a:t>
            </a:r>
            <a:r>
              <a:rPr lang="fr-FR" sz="1200" dirty="0" smtClean="0">
                <a:solidFill>
                  <a:srgbClr val="FF0000"/>
                </a:solidFill>
              </a:rPr>
              <a:t>OU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150" name="Connecteur en angle 149"/>
          <p:cNvCxnSpPr/>
          <p:nvPr/>
        </p:nvCxnSpPr>
        <p:spPr>
          <a:xfrm rot="16200000" flipH="1">
            <a:off x="3514778" y="5864784"/>
            <a:ext cx="307182" cy="134528"/>
          </a:xfrm>
          <a:prstGeom prst="bentConnector3">
            <a:avLst>
              <a:gd name="adj1" fmla="val 50000"/>
            </a:avLst>
          </a:prstGeom>
          <a:ln w="13716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avec flèche 150"/>
          <p:cNvCxnSpPr/>
          <p:nvPr/>
        </p:nvCxnSpPr>
        <p:spPr>
          <a:xfrm flipV="1">
            <a:off x="3473209" y="5768487"/>
            <a:ext cx="242154" cy="6039"/>
          </a:xfrm>
          <a:prstGeom prst="straightConnector1">
            <a:avLst/>
          </a:prstGeom>
          <a:ln w="13716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14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000" y="825500"/>
            <a:ext cx="889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Détails des composantes : les stéréotypes</a:t>
            </a:r>
            <a:endParaRPr lang="fr-FR" dirty="0" smtClean="0"/>
          </a:p>
          <a:p>
            <a:r>
              <a:rPr lang="fr-FR" sz="2400" dirty="0"/>
              <a:t>	</a:t>
            </a:r>
            <a:r>
              <a:rPr lang="fr-FR" sz="2000" i="1" dirty="0"/>
              <a:t>	</a:t>
            </a:r>
            <a:endParaRPr lang="fr-FR" sz="2000" i="1" dirty="0" smtClean="0"/>
          </a:p>
          <a:p>
            <a:pPr lvl="1"/>
            <a:r>
              <a:rPr lang="fr-FR" sz="2400" i="1" dirty="0"/>
              <a:t>	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845" y="1268274"/>
            <a:ext cx="8928955" cy="5109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sz="2000" dirty="0">
                <a:latin typeface="Times New Roman" charset="0"/>
              </a:rPr>
              <a:t>permet de préciser les relations entre les acteurs </a:t>
            </a:r>
          </a:p>
          <a:p>
            <a:pPr marL="742950" lvl="1" indent="-285750">
              <a:buFont typeface="Arial"/>
              <a:buChar char="•"/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</a:rPr>
              <a:t> </a:t>
            </a:r>
            <a:r>
              <a:rPr lang="fr-FR" dirty="0">
                <a:solidFill>
                  <a:srgbClr val="3366FF"/>
                </a:solidFill>
                <a:latin typeface="Times New Roman" charset="0"/>
              </a:rPr>
              <a:t>Existence de la dépendance </a:t>
            </a:r>
            <a:r>
              <a:rPr lang="fr-FR" dirty="0">
                <a:latin typeface="Times New Roman" charset="0"/>
              </a:rPr>
              <a:t>: None et les </a:t>
            </a:r>
            <a:r>
              <a:rPr lang="fr-FR" dirty="0" smtClean="0">
                <a:latin typeface="Times New Roman" charset="0"/>
              </a:rPr>
              <a:t>autres</a:t>
            </a:r>
          </a:p>
          <a:p>
            <a:pPr marL="742950" lvl="1" indent="-285750">
              <a:buFont typeface="Arial"/>
              <a:buChar char="•"/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 smtClean="0">
                <a:solidFill>
                  <a:srgbClr val="3366FF"/>
                </a:solidFill>
                <a:latin typeface="Times New Roman" charset="0"/>
              </a:rPr>
              <a:t>Liens </a:t>
            </a:r>
            <a:r>
              <a:rPr lang="fr-FR" dirty="0">
                <a:solidFill>
                  <a:srgbClr val="3366FF"/>
                </a:solidFill>
                <a:latin typeface="Times New Roman" charset="0"/>
              </a:rPr>
              <a:t>dans la dépendance </a:t>
            </a:r>
            <a:r>
              <a:rPr lang="fr-FR" dirty="0">
                <a:latin typeface="Times New Roman" charset="0"/>
              </a:rPr>
              <a:t>: association, subdivision, inclusion.  </a:t>
            </a:r>
          </a:p>
          <a:p>
            <a:pPr marL="742950" lvl="1" indent="-285750">
              <a:buFont typeface="Arial"/>
              <a:buChar char="•"/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 smtClean="0">
                <a:solidFill>
                  <a:srgbClr val="3366FF"/>
                </a:solidFill>
                <a:latin typeface="Times New Roman" charset="0"/>
              </a:rPr>
              <a:t>Unicité</a:t>
            </a:r>
            <a:r>
              <a:rPr lang="fr-FR" dirty="0">
                <a:solidFill>
                  <a:srgbClr val="3366FF"/>
                </a:solidFill>
                <a:latin typeface="Times New Roman" charset="0"/>
              </a:rPr>
              <a:t>/multiplicité de la dépendance </a:t>
            </a:r>
            <a:r>
              <a:rPr lang="fr-FR" dirty="0">
                <a:latin typeface="Times New Roman" charset="0"/>
              </a:rPr>
              <a:t>: sur le temps uniquement (None), 				sur le temps et sur un acteur parent (Time Subdivision, </a:t>
            </a:r>
            <a:r>
              <a:rPr lang="fr-FR" dirty="0" err="1">
                <a:latin typeface="Times New Roman" charset="0"/>
              </a:rPr>
              <a:t>Included</a:t>
            </a:r>
            <a:r>
              <a:rPr lang="fr-FR" dirty="0">
                <a:latin typeface="Times New Roman" charset="0"/>
              </a:rPr>
              <a:t> In), sur 				l'acteur parent seulement (</a:t>
            </a:r>
            <a:r>
              <a:rPr lang="fr-FR" dirty="0" err="1">
                <a:latin typeface="Times New Roman" charset="0"/>
              </a:rPr>
              <a:t>Symbolic</a:t>
            </a:r>
            <a:r>
              <a:rPr lang="fr-FR" dirty="0">
                <a:latin typeface="Times New Roman" charset="0"/>
              </a:rPr>
              <a:t> Subdivision, </a:t>
            </a:r>
            <a:r>
              <a:rPr lang="fr-FR" dirty="0" err="1">
                <a:latin typeface="Times New Roman" charset="0"/>
              </a:rPr>
              <a:t>Symbolic</a:t>
            </a:r>
            <a:r>
              <a:rPr lang="fr-FR" dirty="0">
                <a:latin typeface="Times New Roman" charset="0"/>
              </a:rPr>
              <a:t> Association)</a:t>
            </a:r>
            <a:r>
              <a:rPr lang="fr-FR" dirty="0" smtClean="0">
                <a:latin typeface="Times New Roman" charset="0"/>
              </a:rPr>
              <a:t>.</a:t>
            </a:r>
          </a:p>
          <a:p>
            <a:pPr lvl="1"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endParaRPr lang="fr-FR" sz="1400" dirty="0">
              <a:latin typeface="Times New Roman" charset="0"/>
            </a:endParaRP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 smtClean="0">
                <a:latin typeface="Times New Roman" charset="0"/>
              </a:rPr>
              <a:t>Où </a:t>
            </a:r>
            <a:r>
              <a:rPr lang="fr-FR" dirty="0">
                <a:latin typeface="Times New Roman" charset="0"/>
              </a:rPr>
              <a:t>apparaissent les stéréotypes dans ELAN </a:t>
            </a:r>
            <a:r>
              <a:rPr lang="fr-FR" dirty="0" smtClean="0">
                <a:latin typeface="Times New Roman" charset="0"/>
              </a:rPr>
              <a:t>?</a:t>
            </a: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 smtClean="0">
                <a:latin typeface="Times New Roman" charset="0"/>
              </a:rPr>
              <a:t> </a:t>
            </a:r>
            <a:r>
              <a:rPr lang="fr-FR" dirty="0">
                <a:latin typeface="Times New Roman" charset="0"/>
              </a:rPr>
              <a:t>Dans le menu « Type </a:t>
            </a:r>
            <a:r>
              <a:rPr lang="fr-FR" dirty="0" smtClean="0">
                <a:latin typeface="Times New Roman" charset="0"/>
              </a:rPr>
              <a:t>»</a:t>
            </a: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endParaRPr lang="fr-FR" dirty="0" smtClean="0">
              <a:latin typeface="Times New Roman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>
                <a:latin typeface="Times New Roman" charset="0"/>
              </a:rPr>
              <a:t>Les stéréotypes sont associés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>
                <a:latin typeface="Times New Roman" charset="0"/>
              </a:rPr>
              <a:t>à des types linguistiques.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600" dirty="0">
              <a:latin typeface="Times New Roman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>
                <a:latin typeface="Times New Roman" charset="0"/>
              </a:rPr>
              <a:t>On définit un </a:t>
            </a:r>
            <a:r>
              <a:rPr lang="fr-FR" sz="1600" dirty="0">
                <a:solidFill>
                  <a:srgbClr val="FF0000"/>
                </a:solidFill>
                <a:latin typeface="Times New Roman" charset="0"/>
              </a:rPr>
              <a:t>type </a:t>
            </a:r>
            <a:r>
              <a:rPr lang="fr-FR" sz="1600" dirty="0" err="1">
                <a:solidFill>
                  <a:srgbClr val="FF0000"/>
                </a:solidFill>
                <a:latin typeface="Times New Roman" charset="0"/>
              </a:rPr>
              <a:t>ling</a:t>
            </a:r>
            <a:r>
              <a:rPr lang="fr-FR" sz="1600" dirty="0">
                <a:latin typeface="Times New Roman" charset="0"/>
              </a:rPr>
              <a:t> comme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>
                <a:latin typeface="Times New Roman" charset="0"/>
              </a:rPr>
              <a:t>une association d'un </a:t>
            </a:r>
            <a:r>
              <a:rPr lang="fr-FR" sz="1600" dirty="0">
                <a:solidFill>
                  <a:srgbClr val="FF0000"/>
                </a:solidFill>
                <a:latin typeface="Times New Roman" charset="0"/>
              </a:rPr>
              <a:t>stéréotype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>
                <a:latin typeface="Times New Roman" charset="0"/>
              </a:rPr>
              <a:t>et éventuellement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>
                <a:latin typeface="Times New Roman" charset="0"/>
              </a:rPr>
              <a:t>d'un </a:t>
            </a:r>
            <a:r>
              <a:rPr lang="fr-FR" sz="1600" dirty="0">
                <a:solidFill>
                  <a:srgbClr val="FF0000"/>
                </a:solidFill>
                <a:latin typeface="Times New Roman" charset="0"/>
              </a:rPr>
              <a:t>Vocabulaire Contrôlé</a:t>
            </a: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endParaRPr lang="fr-FR" dirty="0">
              <a:latin typeface="Times New Roman" charset="0"/>
            </a:endParaRP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endParaRPr lang="fr-FR" dirty="0">
              <a:latin typeface="Times New Roman" charset="0"/>
            </a:endParaRPr>
          </a:p>
        </p:txBody>
      </p:sp>
      <p:grpSp>
        <p:nvGrpSpPr>
          <p:cNvPr id="153" name="Grouper 152"/>
          <p:cNvGrpSpPr/>
          <p:nvPr/>
        </p:nvGrpSpPr>
        <p:grpSpPr>
          <a:xfrm>
            <a:off x="4090988" y="3309938"/>
            <a:ext cx="5040312" cy="3560762"/>
            <a:chOff x="4319588" y="2700338"/>
            <a:chExt cx="6064250" cy="4479925"/>
          </a:xfrm>
        </p:grpSpPr>
        <p:pic>
          <p:nvPicPr>
            <p:cNvPr id="15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2879725"/>
              <a:ext cx="6064250" cy="4300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55" name="Grouper 154"/>
            <p:cNvGrpSpPr/>
            <p:nvPr/>
          </p:nvGrpSpPr>
          <p:grpSpPr>
            <a:xfrm>
              <a:off x="5935663" y="2700338"/>
              <a:ext cx="1674812" cy="1620837"/>
              <a:chOff x="5935663" y="2700338"/>
              <a:chExt cx="1674812" cy="1620837"/>
            </a:xfrm>
          </p:grpSpPr>
          <p:sp>
            <p:nvSpPr>
              <p:cNvPr id="156" name="Line 6"/>
              <p:cNvSpPr>
                <a:spLocks noChangeShapeType="1"/>
              </p:cNvSpPr>
              <p:nvPr/>
            </p:nvSpPr>
            <p:spPr bwMode="auto">
              <a:xfrm>
                <a:off x="7608888" y="3060700"/>
                <a:ext cx="1587" cy="1260475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7" name="Line 7"/>
              <p:cNvSpPr>
                <a:spLocks noChangeShapeType="1"/>
              </p:cNvSpPr>
              <p:nvPr/>
            </p:nvSpPr>
            <p:spPr bwMode="auto">
              <a:xfrm flipH="1">
                <a:off x="5935663" y="2700338"/>
                <a:ext cx="369887" cy="360362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719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000" y="975070"/>
            <a:ext cx="889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Création d’un </a:t>
            </a:r>
            <a:r>
              <a:rPr lang="fr-FR" sz="2400" b="1" dirty="0" err="1" smtClean="0"/>
              <a:t>template</a:t>
            </a:r>
            <a:endParaRPr lang="fr-FR" sz="2400" b="1" dirty="0" smtClean="0"/>
          </a:p>
          <a:p>
            <a:r>
              <a:rPr lang="fr-FR" sz="2400" dirty="0"/>
              <a:t>	</a:t>
            </a:r>
            <a:r>
              <a:rPr lang="fr-FR" sz="2000" i="1" dirty="0"/>
              <a:t>	</a:t>
            </a:r>
            <a:endParaRPr lang="fr-FR" sz="2000" i="1" dirty="0" smtClean="0"/>
          </a:p>
          <a:p>
            <a:pPr lvl="1"/>
            <a:r>
              <a:rPr lang="fr-FR" sz="2400" i="1" dirty="0"/>
              <a:t>	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94070" y="1728463"/>
            <a:ext cx="904992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en-US" sz="2100" dirty="0">
                <a:latin typeface="Times New Roman" charset="0"/>
              </a:rPr>
              <a:t>LA DEMARCHE DE </a:t>
            </a:r>
            <a:r>
              <a:rPr lang="en-US" sz="2100" dirty="0" smtClean="0">
                <a:latin typeface="Times New Roman" charset="0"/>
              </a:rPr>
              <a:t>CONCEPTION </a:t>
            </a:r>
            <a:r>
              <a:rPr lang="en-US" sz="2100" dirty="0">
                <a:latin typeface="Times New Roman" charset="0"/>
              </a:rPr>
              <a:t>D'UN TEMPLATE</a:t>
            </a: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endParaRPr lang="fr-FR" dirty="0" smtClean="0">
              <a:latin typeface="Times New Roman" charset="0"/>
            </a:endParaRP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 smtClean="0">
                <a:latin typeface="Times New Roman" charset="0"/>
              </a:rPr>
              <a:t>1</a:t>
            </a:r>
            <a:r>
              <a:rPr lang="fr-FR" dirty="0">
                <a:latin typeface="Times New Roman" charset="0"/>
              </a:rPr>
              <a:t>/ </a:t>
            </a:r>
            <a:r>
              <a:rPr lang="fr-FR" dirty="0">
                <a:solidFill>
                  <a:srgbClr val="3366FF"/>
                </a:solidFill>
                <a:latin typeface="Times New Roman" charset="0"/>
              </a:rPr>
              <a:t>Définir </a:t>
            </a:r>
            <a:r>
              <a:rPr lang="fr-FR" dirty="0" smtClean="0">
                <a:solidFill>
                  <a:srgbClr val="3366FF"/>
                </a:solidFill>
                <a:latin typeface="Times New Roman" charset="0"/>
              </a:rPr>
              <a:t>l'acteur </a:t>
            </a:r>
            <a:r>
              <a:rPr lang="fr-FR" dirty="0" smtClean="0">
                <a:latin typeface="Times New Roman" charset="0"/>
              </a:rPr>
              <a:t>: est </a:t>
            </a:r>
            <a:r>
              <a:rPr lang="fr-FR" dirty="0">
                <a:latin typeface="Times New Roman" charset="0"/>
              </a:rPr>
              <a:t>super-parent (dépendant uniquement du temps) ou non, enfant ou non</a:t>
            </a:r>
            <a:r>
              <a:rPr lang="fr-FR" dirty="0" smtClean="0">
                <a:latin typeface="Times New Roman" charset="0"/>
              </a:rPr>
              <a:t>.</a:t>
            </a: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endParaRPr lang="fr-FR" sz="1000" dirty="0">
              <a:latin typeface="Times New Roman" charset="0"/>
            </a:endParaRP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>
                <a:latin typeface="Times New Roman" charset="0"/>
              </a:rPr>
              <a:t>2/ </a:t>
            </a:r>
            <a:r>
              <a:rPr lang="fr-FR" dirty="0">
                <a:solidFill>
                  <a:srgbClr val="3366FF"/>
                </a:solidFill>
                <a:latin typeface="Times New Roman" charset="0"/>
              </a:rPr>
              <a:t>Définir </a:t>
            </a:r>
            <a:r>
              <a:rPr lang="fr-FR" dirty="0" smtClean="0">
                <a:solidFill>
                  <a:srgbClr val="3366FF"/>
                </a:solidFill>
                <a:latin typeface="Times New Roman" charset="0"/>
              </a:rPr>
              <a:t>le stéréotype </a:t>
            </a:r>
            <a:r>
              <a:rPr lang="fr-FR" dirty="0" smtClean="0">
                <a:latin typeface="Times New Roman" charset="0"/>
              </a:rPr>
              <a:t>(</a:t>
            </a:r>
            <a:r>
              <a:rPr lang="fr-FR" i="1" dirty="0">
                <a:latin typeface="Times New Roman" charset="0"/>
              </a:rPr>
              <a:t>None</a:t>
            </a:r>
            <a:r>
              <a:rPr lang="fr-FR" dirty="0">
                <a:latin typeface="Times New Roman" charset="0"/>
              </a:rPr>
              <a:t> seulement pour super-parent). </a:t>
            </a:r>
            <a:endParaRPr lang="fr-FR" sz="1000" dirty="0" smtClean="0">
              <a:latin typeface="Times New Roman" charset="0"/>
            </a:endParaRP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 smtClean="0">
                <a:latin typeface="Times New Roman" charset="0"/>
              </a:rPr>
              <a:t> </a:t>
            </a:r>
            <a:endParaRPr lang="fr-FR" sz="1000" dirty="0">
              <a:latin typeface="Times New Roman" charset="0"/>
            </a:endParaRP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>
                <a:latin typeface="Times New Roman" charset="0"/>
              </a:rPr>
              <a:t>3/ </a:t>
            </a:r>
            <a:r>
              <a:rPr lang="fr-FR" dirty="0">
                <a:solidFill>
                  <a:srgbClr val="3366FF"/>
                </a:solidFill>
                <a:latin typeface="Times New Roman" charset="0"/>
              </a:rPr>
              <a:t>Définir </a:t>
            </a:r>
            <a:r>
              <a:rPr lang="fr-FR" dirty="0" smtClean="0">
                <a:solidFill>
                  <a:srgbClr val="3366FF"/>
                </a:solidFill>
                <a:latin typeface="Times New Roman" charset="0"/>
              </a:rPr>
              <a:t>le Vocabulaire Contrôlé</a:t>
            </a:r>
            <a:r>
              <a:rPr lang="fr-FR" dirty="0" smtClean="0">
                <a:latin typeface="Times New Roman" charset="0"/>
              </a:rPr>
              <a:t> pour chaque acteur (</a:t>
            </a:r>
            <a:r>
              <a:rPr lang="fr-FR" dirty="0">
                <a:latin typeface="Times New Roman" charset="0"/>
              </a:rPr>
              <a:t>impossible pour un super-parent</a:t>
            </a:r>
            <a:r>
              <a:rPr lang="fr-FR" dirty="0" smtClean="0">
                <a:latin typeface="Times New Roman" charset="0"/>
              </a:rPr>
              <a:t>) ou non.</a:t>
            </a: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endParaRPr lang="fr-FR" dirty="0">
              <a:latin typeface="Times New Roman" charset="0"/>
            </a:endParaRP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>
                <a:latin typeface="Times New Roman" charset="0"/>
              </a:rPr>
              <a:t>3bis/ Le cas échéant, </a:t>
            </a:r>
            <a:r>
              <a:rPr lang="fr-FR" dirty="0">
                <a:solidFill>
                  <a:srgbClr val="3366FF"/>
                </a:solidFill>
                <a:latin typeface="Times New Roman" charset="0"/>
              </a:rPr>
              <a:t>composer le VC</a:t>
            </a:r>
            <a:r>
              <a:rPr lang="fr-FR" dirty="0">
                <a:latin typeface="Times New Roman" charset="0"/>
              </a:rPr>
              <a:t>, le nommer</a:t>
            </a:r>
            <a:r>
              <a:rPr lang="fr-FR" dirty="0" smtClean="0">
                <a:latin typeface="Times New Roman" charset="0"/>
              </a:rPr>
              <a:t>.</a:t>
            </a: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endParaRPr lang="fr-FR" sz="1000" dirty="0">
              <a:latin typeface="Times New Roman" charset="0"/>
            </a:endParaRP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>
                <a:latin typeface="Times New Roman" charset="0"/>
              </a:rPr>
              <a:t>4/ </a:t>
            </a:r>
            <a:r>
              <a:rPr lang="fr-FR" dirty="0">
                <a:solidFill>
                  <a:srgbClr val="3366FF"/>
                </a:solidFill>
                <a:latin typeface="Times New Roman" charset="0"/>
              </a:rPr>
              <a:t>Composer le type linguistique </a:t>
            </a:r>
            <a:r>
              <a:rPr lang="fr-FR" dirty="0">
                <a:latin typeface="Times New Roman" charset="0"/>
              </a:rPr>
              <a:t>(association d'un stéréotype et d'un VC), le nommer</a:t>
            </a:r>
            <a:r>
              <a:rPr lang="fr-FR" dirty="0" smtClean="0">
                <a:latin typeface="Times New Roman" charset="0"/>
              </a:rPr>
              <a:t>.</a:t>
            </a: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endParaRPr lang="fr-FR" sz="1000" dirty="0">
              <a:latin typeface="Times New Roman" charset="0"/>
            </a:endParaRP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>
                <a:latin typeface="Times New Roman" charset="0"/>
              </a:rPr>
              <a:t>5/ Le cas échéant appliquer un parent à l'acteur. </a:t>
            </a:r>
            <a:endParaRPr lang="fr-FR" dirty="0" smtClean="0">
              <a:latin typeface="Times New Roman" charset="0"/>
            </a:endParaRP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endParaRPr lang="fr-FR" sz="1000" dirty="0">
              <a:latin typeface="Times New Roman" charset="0"/>
            </a:endParaRP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>
                <a:latin typeface="Times New Roman" charset="0"/>
              </a:rPr>
              <a:t>6/ Associer l'acteur à un type linguistique. 				</a:t>
            </a: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sz="1400" dirty="0">
                <a:latin typeface="Times New Roman" charset="0"/>
              </a:rPr>
              <a:t>							</a:t>
            </a:r>
            <a:endParaRPr lang="fr-FR" dirty="0" smtClean="0">
              <a:latin typeface="Times New Roman" charset="0"/>
            </a:endParaRPr>
          </a:p>
          <a:p>
            <a:pPr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dirty="0" smtClean="0">
                <a:latin typeface="Times New Roman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charset="0"/>
              </a:rPr>
              <a:t>MAIS</a:t>
            </a:r>
            <a:r>
              <a:rPr lang="fr-FR" dirty="0" smtClean="0">
                <a:latin typeface="Times New Roman" charset="0"/>
              </a:rPr>
              <a:t>  L’ORDRE </a:t>
            </a:r>
            <a:r>
              <a:rPr lang="fr-FR" dirty="0">
                <a:latin typeface="Times New Roman" charset="0"/>
              </a:rPr>
              <a:t>DE CONSTRUCTION D’UN TEMPLATE SOUS ELAN</a:t>
            </a:r>
          </a:p>
          <a:p>
            <a:pPr lvl="1"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sz="1400" b="1" dirty="0"/>
              <a:t>							</a:t>
            </a:r>
          </a:p>
          <a:p>
            <a:pPr lvl="1">
              <a:tabLst>
                <a:tab pos="300583" algn="l"/>
                <a:tab pos="392428" algn="l"/>
                <a:tab pos="786249" algn="l"/>
                <a:tab pos="1180068" algn="l"/>
                <a:tab pos="1573888" algn="l"/>
                <a:tab pos="1967707" algn="l"/>
                <a:tab pos="2361527" algn="l"/>
                <a:tab pos="2755346" algn="l"/>
                <a:tab pos="3149167" algn="l"/>
                <a:tab pos="3542986" algn="l"/>
                <a:tab pos="3936806" algn="l"/>
                <a:tab pos="4330625" algn="l"/>
                <a:tab pos="4724446" algn="l"/>
                <a:tab pos="5118265" algn="l"/>
                <a:tab pos="5512086" algn="l"/>
                <a:tab pos="5905904" algn="l"/>
                <a:tab pos="6299725" algn="l"/>
                <a:tab pos="6693544" algn="l"/>
                <a:tab pos="7087364" algn="l"/>
                <a:tab pos="7481183" algn="l"/>
                <a:tab pos="7875003" algn="l"/>
              </a:tabLst>
              <a:defRPr/>
            </a:pPr>
            <a:r>
              <a:rPr lang="fr-FR" sz="1400" b="1" dirty="0" smtClean="0"/>
              <a:t>		</a:t>
            </a:r>
            <a:r>
              <a:rPr lang="fr-FR" b="1" dirty="0" smtClean="0"/>
              <a:t>Vocabulaire </a:t>
            </a:r>
            <a:r>
              <a:rPr lang="fr-FR" b="1" dirty="0"/>
              <a:t>contrôlé =&gt; Type linguistique =&gt; Acteur</a:t>
            </a:r>
          </a:p>
          <a:p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</p:spTree>
    <p:extLst>
      <p:ext uri="{BB962C8B-B14F-4D97-AF65-F5344CB8AC3E}">
        <p14:creationId xmlns:p14="http://schemas.microsoft.com/office/powerpoint/2010/main" val="382503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000" y="975070"/>
            <a:ext cx="889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Enregistrement d’un </a:t>
            </a:r>
            <a:r>
              <a:rPr lang="fr-FR" sz="2400" b="1" dirty="0" err="1" smtClean="0"/>
              <a:t>template</a:t>
            </a:r>
            <a:endParaRPr lang="fr-FR" sz="2400" b="1" dirty="0" smtClean="0"/>
          </a:p>
        </p:txBody>
      </p:sp>
      <p:grpSp>
        <p:nvGrpSpPr>
          <p:cNvPr id="10" name="Grouper 9"/>
          <p:cNvGrpSpPr/>
          <p:nvPr/>
        </p:nvGrpSpPr>
        <p:grpSpPr>
          <a:xfrm>
            <a:off x="3781424" y="1593057"/>
            <a:ext cx="5362575" cy="2506662"/>
            <a:chOff x="4972050" y="2643188"/>
            <a:chExt cx="5362575" cy="250666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525" y="2643188"/>
              <a:ext cx="4864100" cy="250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4986338" y="2846388"/>
              <a:ext cx="539750" cy="73025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4972050" y="3670300"/>
              <a:ext cx="541338" cy="1588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962400"/>
            <a:ext cx="585470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210299" y="4254500"/>
            <a:ext cx="2933699" cy="247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Un </a:t>
            </a:r>
            <a:r>
              <a:rPr lang="fr-FR" sz="1600" kern="0" dirty="0" err="1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template</a:t>
            </a: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 comporte une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extension </a:t>
            </a:r>
            <a:r>
              <a:rPr lang="fr-FR" sz="1600" kern="0" dirty="0">
                <a:solidFill>
                  <a:srgbClr val="FF0000"/>
                </a:solidFill>
                <a:latin typeface="Times New Roman" charset="0"/>
                <a:ea typeface="ＭＳ Ｐゴシック"/>
                <a:cs typeface="ＭＳ Ｐゴシック" charset="0"/>
              </a:rPr>
              <a:t>.</a:t>
            </a:r>
            <a:r>
              <a:rPr lang="fr-FR" sz="1600" kern="0" dirty="0" err="1">
                <a:solidFill>
                  <a:srgbClr val="FF0000"/>
                </a:solidFill>
                <a:latin typeface="Times New Roman" charset="0"/>
                <a:ea typeface="ＭＳ Ｐゴシック"/>
                <a:cs typeface="ＭＳ Ｐゴシック" charset="0"/>
              </a:rPr>
              <a:t>etf</a:t>
            </a:r>
            <a:endParaRPr lang="fr-FR" sz="1600" kern="0" dirty="0">
              <a:solidFill>
                <a:srgbClr val="FF0000"/>
              </a:solidFill>
              <a:latin typeface="Times New Roman" charset="0"/>
              <a:ea typeface="ＭＳ Ｐゴシック"/>
              <a:cs typeface="ＭＳ Ｐゴシック" charset="0"/>
            </a:endParaRP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Il suffit d'enregistrer le </a:t>
            </a:r>
            <a:r>
              <a:rPr lang="fr-FR" sz="1600" kern="0" dirty="0" err="1" smtClean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template</a:t>
            </a:r>
            <a:r>
              <a:rPr lang="fr-FR" sz="1600" kern="0" dirty="0" smtClean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.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kern="0" dirty="0" smtClean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Il </a:t>
            </a: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pourra être </a:t>
            </a:r>
            <a:r>
              <a:rPr lang="fr-FR" sz="1600" kern="0" dirty="0" smtClean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associé </a:t>
            </a: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à une </a:t>
            </a:r>
            <a:r>
              <a:rPr lang="fr-FR" sz="1600" kern="0" dirty="0" smtClean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autre vidéo </a:t>
            </a: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et composer un nouvel </a:t>
            </a:r>
            <a:r>
              <a:rPr lang="fr-FR" sz="1600" kern="0" dirty="0" err="1">
                <a:solidFill>
                  <a:srgbClr val="FF0000"/>
                </a:solidFill>
                <a:latin typeface="Times New Roman" charset="0"/>
                <a:ea typeface="ＭＳ Ｐゴシック"/>
                <a:cs typeface="ＭＳ Ｐゴシック" charset="0"/>
              </a:rPr>
              <a:t>eaf</a:t>
            </a:r>
            <a:r>
              <a:rPr lang="fr-FR" sz="1600" kern="0" dirty="0">
                <a:solidFill>
                  <a:srgbClr val="000000"/>
                </a:solidFill>
                <a:latin typeface="Times New Roman" charset="0"/>
                <a:ea typeface="ＭＳ Ｐゴシック"/>
                <a:cs typeface="ＭＳ Ｐゴシック" charset="0"/>
              </a:rPr>
              <a:t>.</a:t>
            </a:r>
          </a:p>
          <a:p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</p:spTree>
    <p:extLst>
      <p:ext uri="{BB962C8B-B14F-4D97-AF65-F5344CB8AC3E}">
        <p14:creationId xmlns:p14="http://schemas.microsoft.com/office/powerpoint/2010/main" val="4161905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000" y="975070"/>
            <a:ext cx="889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Réutilisation et partage d’un </a:t>
            </a:r>
            <a:r>
              <a:rPr lang="fr-FR" sz="2400" b="1" dirty="0" err="1" smtClean="0"/>
              <a:t>template</a:t>
            </a:r>
            <a:endParaRPr lang="fr-FR" sz="2400" b="1" dirty="0" smtClean="0"/>
          </a:p>
        </p:txBody>
      </p:sp>
      <p:grpSp>
        <p:nvGrpSpPr>
          <p:cNvPr id="13" name="Grouper 12"/>
          <p:cNvGrpSpPr/>
          <p:nvPr/>
        </p:nvGrpSpPr>
        <p:grpSpPr>
          <a:xfrm>
            <a:off x="2681288" y="2633662"/>
            <a:ext cx="6429375" cy="3986213"/>
            <a:chOff x="3900488" y="3101975"/>
            <a:chExt cx="6429375" cy="3986213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488" y="3240088"/>
              <a:ext cx="6429375" cy="384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5802313" y="3101975"/>
              <a:ext cx="360362" cy="360363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4803775" y="5537200"/>
              <a:ext cx="5400675" cy="1079500"/>
            </a:xfrm>
            <a:prstGeom prst="ellips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H="1">
              <a:off x="7413625" y="5121275"/>
              <a:ext cx="730250" cy="179388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355600" y="1600200"/>
            <a:ext cx="862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une situation idéale, un </a:t>
            </a:r>
            <a:r>
              <a:rPr lang="fr-FR" dirty="0" err="1"/>
              <a:t>template</a:t>
            </a:r>
            <a:r>
              <a:rPr lang="fr-FR" dirty="0"/>
              <a:t> se construit à plusieurs. </a:t>
            </a:r>
            <a:endParaRPr lang="fr-FR" dirty="0" smtClean="0"/>
          </a:p>
          <a:p>
            <a:r>
              <a:rPr lang="fr-FR" dirty="0" smtClean="0"/>
              <a:t>On </a:t>
            </a:r>
            <a:r>
              <a:rPr lang="fr-FR" dirty="0"/>
              <a:t>peut se partager la tâche : Partie gestuelle, partie non manuelle, partie verbale....   </a:t>
            </a:r>
          </a:p>
          <a:p>
            <a:r>
              <a:rPr lang="fr-FR" dirty="0" smtClean="0"/>
              <a:t>Les </a:t>
            </a:r>
            <a:r>
              <a:rPr lang="fr-FR" dirty="0"/>
              <a:t>types linguistiques peuvent être importés</a:t>
            </a:r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54000" y="2994025"/>
            <a:ext cx="2120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</a:t>
            </a:r>
            <a:r>
              <a:rPr lang="fr-FR" dirty="0" err="1" smtClean="0"/>
              <a:t>etf</a:t>
            </a:r>
            <a:r>
              <a:rPr lang="fr-FR" dirty="0" smtClean="0"/>
              <a:t> ou .</a:t>
            </a:r>
            <a:r>
              <a:rPr lang="fr-FR" dirty="0" err="1" smtClean="0"/>
              <a:t>eaf</a:t>
            </a:r>
            <a:r>
              <a:rPr lang="fr-FR" dirty="0" smtClean="0"/>
              <a:t> peuvent être sélectionnés.</a:t>
            </a:r>
          </a:p>
          <a:p>
            <a:endParaRPr lang="fr-FR" dirty="0"/>
          </a:p>
          <a:p>
            <a:r>
              <a:rPr lang="fr-FR" dirty="0" smtClean="0"/>
              <a:t>Sélectionner les types </a:t>
            </a:r>
            <a:r>
              <a:rPr lang="fr-FR" dirty="0" err="1" smtClean="0"/>
              <a:t>ling</a:t>
            </a:r>
            <a:r>
              <a:rPr lang="fr-FR" dirty="0" smtClean="0"/>
              <a:t>.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Attention ! </a:t>
            </a:r>
            <a:r>
              <a:rPr lang="fr-FR" dirty="0" smtClean="0"/>
              <a:t>il faut importer également les acteurs.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5434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000" y="975070"/>
            <a:ext cx="889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Réutilisation et partage d’un </a:t>
            </a:r>
            <a:r>
              <a:rPr lang="fr-FR" sz="2400" b="1" dirty="0" err="1" smtClean="0"/>
              <a:t>template</a:t>
            </a:r>
            <a:endParaRPr lang="fr-FR" sz="2400" b="1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355600" y="1600200"/>
            <a:ext cx="86296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latin typeface="Times New Roman" charset="0"/>
              </a:rPr>
              <a:t>En suivant la démarche générale qui va à rebours (du VC jusqu'aux acteurs en passant par les types linguistiques), on inscrit le </a:t>
            </a:r>
            <a:r>
              <a:rPr lang="fr-FR" dirty="0" err="1">
                <a:latin typeface="Times New Roman" charset="0"/>
              </a:rPr>
              <a:t>template</a:t>
            </a:r>
            <a:r>
              <a:rPr lang="fr-FR" dirty="0">
                <a:latin typeface="Times New Roman" charset="0"/>
              </a:rPr>
              <a:t> construit dans des applications multiples :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latin typeface="Times New Roman" charset="0"/>
              </a:rPr>
              <a:t>pour plusieurs fichiers correspondant à un projet, pour une modularité et une réutilisation partielle</a:t>
            </a:r>
            <a:r>
              <a:rPr lang="fr-FR" dirty="0" smtClean="0">
                <a:latin typeface="Times New Roman" charset="0"/>
              </a:rPr>
              <a:t>.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dirty="0">
              <a:latin typeface="Times New Roman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latin typeface="Times New Roman" charset="0"/>
              </a:rPr>
              <a:t>Questions présidant à la construction d'un </a:t>
            </a:r>
            <a:r>
              <a:rPr lang="fr-FR" sz="2000" b="1" dirty="0" err="1">
                <a:latin typeface="Times New Roman" charset="0"/>
              </a:rPr>
              <a:t>template</a:t>
            </a:r>
            <a:endParaRPr lang="fr-FR" sz="2000" b="1" dirty="0">
              <a:latin typeface="Times New Roman" charset="0"/>
            </a:endParaRPr>
          </a:p>
          <a:p>
            <a:pPr marL="742950" lvl="1" indent="-285750">
              <a:buFont typeface="Arial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latin typeface="Times New Roman" charset="0"/>
              </a:rPr>
              <a:t>Que cherche-t-on dans le corpus ? </a:t>
            </a:r>
            <a:endParaRPr lang="fr-FR" dirty="0" smtClean="0">
              <a:latin typeface="Times New Roman" charset="0"/>
            </a:endParaRPr>
          </a:p>
          <a:p>
            <a:pPr marL="742950" lvl="1" indent="-285750">
              <a:buFont typeface="Arial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latin typeface="Times New Roman" charset="0"/>
              </a:rPr>
              <a:t>De </a:t>
            </a:r>
            <a:r>
              <a:rPr lang="fr-FR" dirty="0">
                <a:latin typeface="Times New Roman" charset="0"/>
              </a:rPr>
              <a:t>quelles informations a-t-on besoin </a:t>
            </a:r>
            <a:r>
              <a:rPr lang="fr-FR" dirty="0" smtClean="0">
                <a:latin typeface="Times New Roman" charset="0"/>
              </a:rPr>
              <a:t>?</a:t>
            </a:r>
            <a:endParaRPr lang="fr-FR" dirty="0">
              <a:latin typeface="Times New Roman" charset="0"/>
            </a:endParaRPr>
          </a:p>
          <a:p>
            <a:pPr marL="742950" lvl="1" indent="-285750">
              <a:buFont typeface="Arial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latin typeface="Times New Roman" charset="0"/>
              </a:rPr>
              <a:t>Comment interroger les données </a:t>
            </a:r>
            <a:r>
              <a:rPr lang="fr-FR" dirty="0" smtClean="0">
                <a:latin typeface="Times New Roman" charset="0"/>
              </a:rPr>
              <a:t>?</a:t>
            </a:r>
            <a:endParaRPr lang="fr-FR" dirty="0">
              <a:latin typeface="Times New Roman" charset="0"/>
            </a:endParaRPr>
          </a:p>
          <a:p>
            <a:pPr marL="742950" lvl="1" indent="-285750">
              <a:buFont typeface="Arial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latin typeface="Times New Roman" charset="0"/>
              </a:rPr>
              <a:t>Comment cela se traduit-il en termes de tiers ?</a:t>
            </a:r>
          </a:p>
          <a:p>
            <a:pPr marL="742950" lvl="1" indent="-285750">
              <a:buFont typeface="Arial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latin typeface="Times New Roman" charset="0"/>
              </a:rPr>
              <a:t>Quelles relations existent entre ces tiers ?</a:t>
            </a:r>
          </a:p>
          <a:p>
            <a:pPr marL="742950" lvl="1" indent="-285750">
              <a:buFont typeface="Arial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latin typeface="Times New Roman" charset="0"/>
              </a:rPr>
              <a:t>Peut-on utiliser </a:t>
            </a:r>
            <a:r>
              <a:rPr lang="fr-FR" dirty="0" smtClean="0">
                <a:latin typeface="Times New Roman" charset="0"/>
              </a:rPr>
              <a:t>des </a:t>
            </a:r>
            <a:r>
              <a:rPr lang="fr-FR" dirty="0">
                <a:latin typeface="Times New Roman" charset="0"/>
              </a:rPr>
              <a:t>VC </a:t>
            </a:r>
            <a:r>
              <a:rPr lang="fr-FR" dirty="0" smtClean="0">
                <a:latin typeface="Times New Roman" charset="0"/>
              </a:rPr>
              <a:t>et lesquels ?</a:t>
            </a:r>
            <a:endParaRPr lang="fr-FR" dirty="0">
              <a:latin typeface="Times New Roman" charset="0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</p:spTree>
    <p:extLst>
      <p:ext uri="{BB962C8B-B14F-4D97-AF65-F5344CB8AC3E}">
        <p14:creationId xmlns:p14="http://schemas.microsoft.com/office/powerpoint/2010/main" val="370803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000" y="1102070"/>
            <a:ext cx="8890000" cy="5259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2400" b="1" kern="0" dirty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Contenu</a:t>
            </a:r>
          </a:p>
          <a:p>
            <a:pPr marL="904875" lvl="1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Font typeface="Arial"/>
              <a:buChar char="•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2000" kern="0" dirty="0" smtClean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Les </a:t>
            </a:r>
            <a:r>
              <a:rPr lang="fr-FR" sz="2000" kern="0" dirty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fonctions de manipulation des annotations </a:t>
            </a:r>
            <a:endParaRPr lang="fr-FR" sz="1600" kern="0" dirty="0" smtClean="0">
              <a:solidFill>
                <a:srgbClr val="000000"/>
              </a:solidFill>
              <a:ea typeface="ＭＳ Ｐゴシック"/>
              <a:cs typeface="ＭＳ Ｐゴシック" charset="0"/>
            </a:endParaRPr>
          </a:p>
          <a:p>
            <a:pPr marL="1362075" lvl="2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Font typeface="Arial"/>
              <a:buChar char="•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kern="0" dirty="0" smtClean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copier</a:t>
            </a:r>
            <a:r>
              <a:rPr lang="fr-FR" kern="0" dirty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, </a:t>
            </a:r>
            <a:endParaRPr lang="fr-FR" kern="0" dirty="0" smtClean="0">
              <a:solidFill>
                <a:srgbClr val="000000"/>
              </a:solidFill>
              <a:ea typeface="ＭＳ Ｐゴシック"/>
              <a:cs typeface="ＭＳ Ｐゴシック" charset="0"/>
            </a:endParaRPr>
          </a:p>
          <a:p>
            <a:pPr marL="1362075" lvl="2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Font typeface="Arial"/>
              <a:buChar char="•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kern="0" dirty="0" err="1" smtClean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tokeniser</a:t>
            </a:r>
            <a:r>
              <a:rPr lang="fr-FR" kern="0" dirty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, </a:t>
            </a:r>
            <a:endParaRPr lang="fr-FR" kern="0" dirty="0" smtClean="0">
              <a:solidFill>
                <a:srgbClr val="000000"/>
              </a:solidFill>
              <a:ea typeface="ＭＳ Ｐゴシック"/>
              <a:cs typeface="ＭＳ Ｐゴシック" charset="0"/>
            </a:endParaRPr>
          </a:p>
          <a:p>
            <a:pPr marL="1362075" lvl="2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Font typeface="Arial"/>
              <a:buChar char="•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kern="0" dirty="0" smtClean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filtrer</a:t>
            </a:r>
            <a:r>
              <a:rPr lang="fr-FR" kern="0" dirty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, </a:t>
            </a:r>
            <a:endParaRPr lang="fr-FR" kern="0" dirty="0" smtClean="0">
              <a:solidFill>
                <a:srgbClr val="000000"/>
              </a:solidFill>
              <a:ea typeface="ＭＳ Ｐゴシック"/>
              <a:cs typeface="ＭＳ Ｐゴシック" charset="0"/>
            </a:endParaRPr>
          </a:p>
          <a:p>
            <a:pPr marL="1362075" lvl="2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Font typeface="Arial"/>
              <a:buChar char="•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kern="0" dirty="0" smtClean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créer </a:t>
            </a:r>
            <a:r>
              <a:rPr lang="fr-FR" kern="0" dirty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des annotations, </a:t>
            </a:r>
            <a:endParaRPr lang="fr-FR" kern="0" dirty="0" smtClean="0">
              <a:solidFill>
                <a:srgbClr val="000000"/>
              </a:solidFill>
              <a:ea typeface="ＭＳ Ｐゴシック"/>
              <a:cs typeface="ＭＳ Ｐゴシック" charset="0"/>
            </a:endParaRPr>
          </a:p>
          <a:p>
            <a:pPr marL="1362075" lvl="2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Font typeface="Arial"/>
              <a:buChar char="•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kern="0" dirty="0" smtClean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fusionner </a:t>
            </a:r>
            <a:r>
              <a:rPr lang="fr-FR" kern="0" dirty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des </a:t>
            </a:r>
            <a:r>
              <a:rPr lang="fr-FR" kern="0" dirty="0" smtClean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annotations.</a:t>
            </a:r>
            <a:endParaRPr lang="fr-FR" kern="0" dirty="0">
              <a:solidFill>
                <a:srgbClr val="000000"/>
              </a:solidFill>
              <a:ea typeface="ＭＳ Ｐゴシック"/>
              <a:cs typeface="ＭＳ Ｐゴシック" charset="0"/>
            </a:endParaRPr>
          </a:p>
          <a:p>
            <a:pPr marL="104775"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2400" b="1" dirty="0"/>
              <a:t>Objectifs</a:t>
            </a:r>
          </a:p>
          <a:p>
            <a:pPr marL="904875" lvl="1" indent="-342900">
              <a:buFont typeface="Arial"/>
              <a:buChar char="•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2000" dirty="0" smtClean="0"/>
              <a:t>Etre </a:t>
            </a:r>
            <a:r>
              <a:rPr lang="fr-FR" sz="2000" dirty="0"/>
              <a:t>capable de réaliser des copies d'acteur avec ou sans modification de hiérarchie, de mettre en place des filtres à partir de données, de créer de nouveaux acteurs à partir de chevauchements et de fusionner plusieurs acteurs.</a:t>
            </a:r>
          </a:p>
          <a:p>
            <a:endParaRPr lang="fr-FR" sz="2400" b="1" dirty="0" smtClean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63262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70432" y="1271229"/>
            <a:ext cx="66019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</a:t>
            </a:r>
            <a:r>
              <a:rPr lang="fr-FR" sz="2400" dirty="0" err="1" smtClean="0"/>
              <a:t>template</a:t>
            </a:r>
            <a:r>
              <a:rPr lang="fr-FR" sz="2400" dirty="0" smtClean="0"/>
              <a:t> KEZAKO ?</a:t>
            </a:r>
          </a:p>
          <a:p>
            <a:r>
              <a:rPr lang="fr-FR" sz="2400" i="1" dirty="0"/>
              <a:t>	</a:t>
            </a:r>
            <a:endParaRPr lang="fr-FR" sz="2000" dirty="0"/>
          </a:p>
          <a:p>
            <a:r>
              <a:rPr lang="fr-FR" sz="2000" dirty="0" smtClean="0"/>
              <a:t>C’est un modèle d’annotations permettant de définir et de stabiliser des annotations qui vont enrichir un corpus (données primaires) et servir de base à l’analyse à partir des données secondaires générées.</a:t>
            </a:r>
          </a:p>
          <a:p>
            <a:endParaRPr lang="fr-FR" sz="2000" dirty="0"/>
          </a:p>
          <a:p>
            <a:r>
              <a:rPr lang="fr-FR" sz="2000" i="1" dirty="0" err="1"/>
              <a:t>Synon</a:t>
            </a:r>
            <a:r>
              <a:rPr lang="fr-FR" sz="2000" i="1" dirty="0"/>
              <a:t>. </a:t>
            </a:r>
            <a:r>
              <a:rPr lang="fr-FR" sz="2000" dirty="0"/>
              <a:t>Schéma d’annotation (</a:t>
            </a:r>
            <a:r>
              <a:rPr lang="fr-FR" sz="2000" i="1" dirty="0"/>
              <a:t>annotation </a:t>
            </a:r>
            <a:r>
              <a:rPr lang="fr-FR" sz="2000" i="1" dirty="0" err="1"/>
              <a:t>scheme</a:t>
            </a:r>
            <a:r>
              <a:rPr lang="fr-FR" sz="2000" dirty="0" smtClean="0"/>
              <a:t>)</a:t>
            </a:r>
          </a:p>
          <a:p>
            <a:endParaRPr lang="fr-FR" sz="2000" dirty="0" smtClean="0"/>
          </a:p>
          <a:p>
            <a:r>
              <a:rPr lang="fr-FR" sz="2000" dirty="0" smtClean="0"/>
              <a:t>Pour une définition complète voir le glossaire de l’IRCOM </a:t>
            </a:r>
          </a:p>
          <a:p>
            <a:r>
              <a:rPr lang="fr-FR" sz="1600" dirty="0" smtClean="0"/>
              <a:t>	</a:t>
            </a:r>
            <a:r>
              <a:rPr lang="fr-FR" sz="1600" dirty="0"/>
              <a:t> </a:t>
            </a:r>
            <a:r>
              <a:rPr lang="fr-FR" sz="1600" dirty="0">
                <a:hlinkClick r:id="rId5"/>
              </a:rPr>
              <a:t>http</a:t>
            </a:r>
            <a:r>
              <a:rPr lang="fr-FR" sz="1600">
                <a:hlinkClick r:id="rId5"/>
              </a:rPr>
              <a:t>://</a:t>
            </a:r>
            <a:r>
              <a:rPr lang="fr-FR" sz="1600" smtClean="0">
                <a:hlinkClick r:id="rId5"/>
              </a:rPr>
              <a:t>ircom.huma-num.fr/site/glossaire.php#s</a:t>
            </a:r>
            <a:r>
              <a:rPr lang="fr-FR" sz="1600" dirty="0" smtClean="0"/>
              <a:t> </a:t>
            </a:r>
            <a:endParaRPr lang="fr-FR" sz="1600" dirty="0" smtClean="0"/>
          </a:p>
          <a:p>
            <a:endParaRPr lang="fr-FR" sz="2000" dirty="0" smtClean="0"/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7632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845" y="1102070"/>
            <a:ext cx="8890000" cy="296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2400" b="1" kern="0" dirty="0" smtClean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Copier un acteur</a:t>
            </a:r>
          </a:p>
          <a:p>
            <a:pPr marL="422275" indent="-317500"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600" dirty="0"/>
              <a:t>- Permet de travailler sur un acteur</a:t>
            </a:r>
          </a:p>
          <a:p>
            <a:pPr marL="422275" indent="-317500"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600" dirty="0"/>
              <a:t>sans modifier les données sources.</a:t>
            </a:r>
          </a:p>
          <a:p>
            <a:pPr marL="422275" indent="-317500"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600" dirty="0"/>
              <a:t>- Modifier le cas échéant la </a:t>
            </a:r>
          </a:p>
          <a:p>
            <a:pPr marL="422275" indent="-317500"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600" dirty="0"/>
              <a:t>parenté de la copie d'acteur, </a:t>
            </a:r>
          </a:p>
          <a:p>
            <a:pPr marL="422275" indent="-317500"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600" dirty="0"/>
              <a:t>voire changer le typage (type </a:t>
            </a:r>
            <a:r>
              <a:rPr lang="fr-FR" sz="1600" dirty="0" err="1"/>
              <a:t>ling</a:t>
            </a:r>
            <a:r>
              <a:rPr lang="fr-FR" sz="1600" dirty="0"/>
              <a:t>.+VC) </a:t>
            </a:r>
          </a:p>
          <a:p>
            <a:pPr marL="422275" indent="-317500"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600" dirty="0"/>
              <a:t>(</a:t>
            </a:r>
            <a:r>
              <a:rPr lang="fr-FR" sz="1600" dirty="0" err="1"/>
              <a:t>Sub</a:t>
            </a:r>
            <a:r>
              <a:rPr lang="fr-FR" sz="1600" dirty="0"/>
              <a:t> &gt; </a:t>
            </a:r>
            <a:r>
              <a:rPr lang="fr-FR" sz="1600" dirty="0" err="1"/>
              <a:t>Asso</a:t>
            </a:r>
            <a:r>
              <a:rPr lang="fr-FR" sz="1600" dirty="0"/>
              <a:t>). (Autre choix que </a:t>
            </a:r>
            <a:r>
              <a:rPr lang="fr-FR" sz="1600" b="1" dirty="0">
                <a:solidFill>
                  <a:srgbClr val="FF0000"/>
                </a:solidFill>
              </a:rPr>
              <a:t>4/)</a:t>
            </a:r>
          </a:p>
          <a:p>
            <a:pPr marL="104775"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lang="fr-FR" sz="2400" b="1" kern="0" dirty="0">
              <a:solidFill>
                <a:srgbClr val="000000"/>
              </a:solidFill>
              <a:ea typeface="ＭＳ Ｐゴシック"/>
              <a:cs typeface="ＭＳ Ｐゴシック" charset="0"/>
            </a:endParaRPr>
          </a:p>
          <a:p>
            <a:endParaRPr lang="fr-FR" sz="2400" b="1" dirty="0" smtClean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grpSp>
        <p:nvGrpSpPr>
          <p:cNvPr id="8" name="Grouper 7"/>
          <p:cNvGrpSpPr/>
          <p:nvPr/>
        </p:nvGrpSpPr>
        <p:grpSpPr>
          <a:xfrm>
            <a:off x="3284537" y="1028700"/>
            <a:ext cx="5795963" cy="5016500"/>
            <a:chOff x="4895850" y="1979613"/>
            <a:chExt cx="5795963" cy="50165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713" y="1979613"/>
              <a:ext cx="5499100" cy="267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700" y="4140200"/>
              <a:ext cx="4148138" cy="2855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cxnSp>
          <p:nvCxnSpPr>
            <p:cNvPr id="11" name="AutoShape 7"/>
            <p:cNvCxnSpPr>
              <a:cxnSpLocks noChangeShapeType="1"/>
              <a:stCxn id="9" idx="1"/>
              <a:endCxn id="10" idx="1"/>
            </p:cNvCxnSpPr>
            <p:nvPr/>
          </p:nvCxnSpPr>
          <p:spPr bwMode="auto">
            <a:xfrm>
              <a:off x="4895850" y="3314700"/>
              <a:ext cx="504825" cy="2252663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8693150" y="5435600"/>
              <a:ext cx="7874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7051675" y="3276600"/>
              <a:ext cx="7874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7713663" y="3276600"/>
              <a:ext cx="1905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1/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9545638" y="5256213"/>
              <a:ext cx="3429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2/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8170863" y="5868988"/>
              <a:ext cx="1905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3/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8210550" y="6156325"/>
              <a:ext cx="1588" cy="5397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22224" y="4297363"/>
            <a:ext cx="3440113" cy="2103437"/>
            <a:chOff x="828675" y="4932363"/>
            <a:chExt cx="3944938" cy="2255837"/>
          </a:xfrm>
        </p:grpSpPr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" y="4932363"/>
              <a:ext cx="3944938" cy="2255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2786063" y="5400675"/>
              <a:ext cx="1905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4/</a:t>
              </a: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>
              <a:off x="2736850" y="6408738"/>
              <a:ext cx="7874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cxnSp>
        <p:nvCxnSpPr>
          <p:cNvPr id="23" name="AutoShape 15"/>
          <p:cNvCxnSpPr>
            <a:cxnSpLocks noChangeShapeType="1"/>
          </p:cNvCxnSpPr>
          <p:nvPr/>
        </p:nvCxnSpPr>
        <p:spPr bwMode="auto">
          <a:xfrm rot="10800000">
            <a:off x="2849564" y="5207166"/>
            <a:ext cx="2854324" cy="838035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8578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845" y="1102070"/>
            <a:ext cx="8890000" cy="296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2400" b="1" kern="0" dirty="0" smtClean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Copier un acteur</a:t>
            </a:r>
          </a:p>
          <a:p>
            <a:pPr marL="422275" indent="-317500"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600" dirty="0"/>
              <a:t>D</a:t>
            </a:r>
            <a:r>
              <a:rPr lang="fr-FR" sz="1600" dirty="0" smtClean="0"/>
              <a:t>ans </a:t>
            </a:r>
            <a:r>
              <a:rPr lang="fr-FR" sz="1600" dirty="0"/>
              <a:t>l'exemple aucun type </a:t>
            </a:r>
            <a:r>
              <a:rPr lang="fr-FR" sz="1600" dirty="0" err="1"/>
              <a:t>ling</a:t>
            </a:r>
            <a:r>
              <a:rPr lang="fr-FR" sz="1600" dirty="0"/>
              <a:t>. n'est </a:t>
            </a:r>
          </a:p>
          <a:p>
            <a:pPr marL="422275" indent="-317500"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600" dirty="0"/>
              <a:t>défini (</a:t>
            </a:r>
            <a:r>
              <a:rPr lang="fr-FR" sz="1600" dirty="0">
                <a:solidFill>
                  <a:srgbClr val="FF0000"/>
                </a:solidFill>
              </a:rPr>
              <a:t>5/</a:t>
            </a:r>
            <a:r>
              <a:rPr lang="fr-FR" sz="1600" dirty="0"/>
              <a:t>). On pourrait en ajouter un (</a:t>
            </a:r>
            <a:r>
              <a:rPr lang="fr-FR" sz="1600" dirty="0">
                <a:solidFill>
                  <a:srgbClr val="FF0000"/>
                </a:solidFill>
              </a:rPr>
              <a:t>6/</a:t>
            </a:r>
            <a:r>
              <a:rPr lang="fr-FR" sz="1600" dirty="0"/>
              <a:t>).</a:t>
            </a:r>
          </a:p>
          <a:p>
            <a:pPr marL="422275" indent="-317500"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600" dirty="0"/>
              <a:t>Les annotations ont bien été dupliquées,</a:t>
            </a:r>
          </a:p>
          <a:p>
            <a:pPr marL="422275" indent="-317500"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600" dirty="0"/>
              <a:t>l'alignement est gardé, mais la hiérarchie,</a:t>
            </a:r>
          </a:p>
          <a:p>
            <a:pPr marL="422275" indent="-317500"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600" dirty="0"/>
              <a:t>le stéréotype ou le typage (type </a:t>
            </a:r>
            <a:r>
              <a:rPr lang="fr-FR" sz="1600" dirty="0" err="1"/>
              <a:t>ling</a:t>
            </a:r>
            <a:r>
              <a:rPr lang="fr-FR" sz="1600" dirty="0"/>
              <a:t>.+ VC)</a:t>
            </a:r>
          </a:p>
          <a:p>
            <a:pPr marL="422275" indent="-317500"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600" dirty="0"/>
              <a:t> peuvent être modifiés.</a:t>
            </a:r>
          </a:p>
          <a:p>
            <a:pPr marL="104775"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lang="fr-FR" sz="2400" b="1" kern="0" dirty="0">
              <a:solidFill>
                <a:srgbClr val="000000"/>
              </a:solidFill>
              <a:ea typeface="ＭＳ Ｐゴシック"/>
              <a:cs typeface="ＭＳ Ｐゴシック" charset="0"/>
            </a:endParaRPr>
          </a:p>
          <a:p>
            <a:endParaRPr lang="fr-FR" sz="2400" b="1" dirty="0" smtClean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grpSp>
        <p:nvGrpSpPr>
          <p:cNvPr id="25" name="Grouper 24"/>
          <p:cNvGrpSpPr/>
          <p:nvPr/>
        </p:nvGrpSpPr>
        <p:grpSpPr>
          <a:xfrm>
            <a:off x="4397375" y="1322388"/>
            <a:ext cx="4746625" cy="2781300"/>
            <a:chOff x="5918200" y="1898650"/>
            <a:chExt cx="4746625" cy="2781300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200" y="1898650"/>
              <a:ext cx="4746625" cy="278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6223000" y="3168650"/>
              <a:ext cx="1905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dirty="0" smtClean="0">
                  <a:solidFill>
                    <a:srgbClr val="FF0000"/>
                  </a:solidFill>
                  <a:cs typeface="Arial Unicode MS" charset="0"/>
                </a:rPr>
                <a:t>5/</a:t>
              </a: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8439150" y="4103688"/>
              <a:ext cx="1905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6/</a:t>
              </a: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7720" y="4168777"/>
            <a:ext cx="8929687" cy="2598737"/>
            <a:chOff x="1684338" y="4859338"/>
            <a:chExt cx="8929687" cy="2598737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2057400" y="7270750"/>
              <a:ext cx="6489700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828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endParaRPr lang="fr-FR" sz="1300" smtClean="0">
                <a:solidFill>
                  <a:srgbClr val="4C4C4C"/>
                </a:solidFill>
                <a:cs typeface="Arial Unicode MS" charset="0"/>
              </a:endParaRPr>
            </a:p>
          </p:txBody>
        </p:sp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800" y="4859338"/>
              <a:ext cx="8658225" cy="233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 flipH="1">
              <a:off x="1520031" y="6031707"/>
              <a:ext cx="900113" cy="571500"/>
            </a:xfrm>
            <a:custGeom>
              <a:avLst/>
              <a:gdLst>
                <a:gd name="G0" fmla="+- 10626166 0 0"/>
                <a:gd name="G1" fmla="+- 658846 0 0"/>
                <a:gd name="G2" fmla="+- 10800 0 0"/>
                <a:gd name="G3" fmla="+- 10800 10800 0"/>
                <a:gd name="G4" fmla="sin 10800 10626166"/>
                <a:gd name="G5" fmla="cos 10800 10626166"/>
                <a:gd name="G6" fmla="sin 10800 658846"/>
                <a:gd name="G7" fmla="cos 10800 658846"/>
                <a:gd name="G8" fmla="+- G4 10800 0"/>
                <a:gd name="G9" fmla="+- G5 10800 0"/>
                <a:gd name="G10" fmla="+- G6 10800 0"/>
                <a:gd name="G11" fmla="+- G7 10800 0"/>
                <a:gd name="G12" fmla="sin G3 10626166"/>
                <a:gd name="G13" fmla="cos G3 10626166"/>
                <a:gd name="G14" fmla="sin G3 658846"/>
                <a:gd name="G15" fmla="cos G3 658846"/>
                <a:gd name="G16" fmla="+- G12 10800 0"/>
                <a:gd name="G17" fmla="+- G13 10800 0"/>
                <a:gd name="G18" fmla="+- G14 10800 0"/>
                <a:gd name="G19" fmla="+- G15 10800 0"/>
                <a:gd name="G20" fmla="+- 21600 0 G3"/>
                <a:gd name="G21" fmla="sin 13500 658846"/>
                <a:gd name="G22" fmla="cos 13500 658846"/>
                <a:gd name="G23" fmla="+- G21 10800 0"/>
                <a:gd name="G24" fmla="+- G22 10800 0"/>
                <a:gd name="G25" fmla="+- 10800 0 2700"/>
                <a:gd name="G26" fmla="sin G25 658846"/>
                <a:gd name="G27" fmla="cos G25 658846"/>
                <a:gd name="G28" fmla="+- G26 10800 0"/>
                <a:gd name="G29" fmla="+- G27 10800 0"/>
                <a:gd name="G30" fmla="+- 658846 45 0"/>
                <a:gd name="G31" fmla="*/ 1 4243 51712"/>
                <a:gd name="G32" fmla="*/ G30 G31 1"/>
                <a:gd name="G33" fmla="*/ G32 1 180"/>
                <a:gd name="G34" fmla="+- G29 0 G24"/>
                <a:gd name="G35" fmla="+- G29 0 G24"/>
                <a:gd name="G36" fmla="*/ G34 G35 1"/>
                <a:gd name="G37" fmla="+- G28 0 G23"/>
                <a:gd name="G38" fmla="+- G28 0 G23"/>
                <a:gd name="G39" fmla="*/ G37 G38 1"/>
                <a:gd name="G40" fmla="+- G36 G39 0"/>
                <a:gd name="G41" fmla="sqrt G40"/>
                <a:gd name="G42" fmla="*/ 1 427 512"/>
                <a:gd name="G43" fmla="*/ G42 G41 1"/>
                <a:gd name="G44" fmla="sin G43 G33"/>
                <a:gd name="G45" fmla="cos G43 G33"/>
                <a:gd name="G46" fmla="+- G28 G44 0"/>
                <a:gd name="G47" fmla="+- G29 G45 0"/>
                <a:gd name="T0" fmla="*/ 0 w 21600"/>
                <a:gd name="T1" fmla="*/ 5399 h 21600"/>
                <a:gd name="T2" fmla="*/ 449706416 w 21600"/>
                <a:gd name="T3" fmla="*/ 1421676328 h 21600"/>
                <a:gd name="T4" fmla="*/ 12213 w 21600"/>
                <a:gd name="T5" fmla="*/ 24174 h 21600"/>
                <a:gd name="T6" fmla="*/ -9760 w 21600"/>
                <a:gd name="T7" fmla="*/ 14570 h 21600"/>
                <a:gd name="T8" fmla="*/ 24092 w 21600"/>
                <a:gd name="T9" fmla="*/ 8100 h 21600"/>
                <a:gd name="T10" fmla="*/ 21268 w 21600"/>
                <a:gd name="T11" fmla="*/ 17423 h 21600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21434" y="12685"/>
                  </a:moveTo>
                  <a:cubicBezTo>
                    <a:pt x="21544" y="12062"/>
                    <a:pt x="21600" y="1143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24"/>
                    <a:pt x="175" y="13041"/>
                    <a:pt x="520" y="14111"/>
                  </a:cubicBezTo>
                  <a:lnTo>
                    <a:pt x="520" y="14110"/>
                  </a:lnTo>
                  <a:cubicBezTo>
                    <a:pt x="175" y="13041"/>
                    <a:pt x="0" y="11923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599" y="11431"/>
                    <a:pt x="21544" y="12062"/>
                    <a:pt x="21434" y="12685"/>
                  </a:cubicBezTo>
                  <a:lnTo>
                    <a:pt x="24092" y="13156"/>
                  </a:lnTo>
                  <a:lnTo>
                    <a:pt x="24174" y="12213"/>
                  </a:lnTo>
                  <a:lnTo>
                    <a:pt x="18775" y="12213"/>
                  </a:lnTo>
                  <a:close/>
                </a:path>
              </a:pathLst>
            </a:custGeom>
            <a:solidFill>
              <a:srgbClr val="00B8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98127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845" y="1102070"/>
            <a:ext cx="8890000" cy="223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2400" b="1" kern="0" dirty="0" err="1" smtClean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Tokeniser</a:t>
            </a:r>
            <a:r>
              <a:rPr lang="fr-FR" sz="2400" b="1" kern="0" dirty="0" smtClean="0">
                <a:solidFill>
                  <a:srgbClr val="000000"/>
                </a:solidFill>
                <a:ea typeface="ＭＳ Ｐゴシック"/>
                <a:cs typeface="ＭＳ Ｐゴシック" charset="0"/>
              </a:rPr>
              <a:t> un acteur</a:t>
            </a:r>
          </a:p>
          <a:p>
            <a:pPr marL="422275" indent="-317500"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600" dirty="0" smtClean="0"/>
              <a:t>	permet </a:t>
            </a:r>
            <a:r>
              <a:rPr lang="fr-FR" sz="1600" dirty="0"/>
              <a:t>de </a:t>
            </a:r>
            <a:r>
              <a:rPr lang="fr-FR" sz="1600" b="1" dirty="0"/>
              <a:t>séparer</a:t>
            </a:r>
            <a:r>
              <a:rPr lang="fr-FR" sz="1600" dirty="0"/>
              <a:t> </a:t>
            </a:r>
            <a:r>
              <a:rPr lang="fr-FR" sz="1600" b="1" dirty="0"/>
              <a:t>les items</a:t>
            </a:r>
            <a:r>
              <a:rPr lang="fr-FR" sz="1600" dirty="0"/>
              <a:t> d'une même annotation en </a:t>
            </a:r>
            <a:r>
              <a:rPr lang="fr-FR" sz="1600" b="1" dirty="0"/>
              <a:t>les scindant en autant de segments (séquences) qu'il y a d'items</a:t>
            </a:r>
            <a:r>
              <a:rPr lang="fr-FR" sz="1600" dirty="0"/>
              <a:t>. Ces segments sont inscrits dans un acteur de destination qu'il faut créer.</a:t>
            </a:r>
          </a:p>
          <a:p>
            <a:pPr marL="104775"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lang="fr-FR" sz="2400" b="1" kern="0" dirty="0">
              <a:solidFill>
                <a:srgbClr val="000000"/>
              </a:solidFill>
              <a:ea typeface="ＭＳ Ｐゴシック"/>
              <a:cs typeface="ＭＳ Ｐゴシック" charset="0"/>
            </a:endParaRPr>
          </a:p>
          <a:p>
            <a:endParaRPr lang="fr-FR" sz="2400" b="1" dirty="0" smtClean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grpSp>
        <p:nvGrpSpPr>
          <p:cNvPr id="15" name="Grouper 14"/>
          <p:cNvGrpSpPr/>
          <p:nvPr/>
        </p:nvGrpSpPr>
        <p:grpSpPr>
          <a:xfrm>
            <a:off x="0" y="2595563"/>
            <a:ext cx="9144000" cy="3763962"/>
            <a:chOff x="1030288" y="3255963"/>
            <a:chExt cx="9499600" cy="3763962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963" y="3255963"/>
              <a:ext cx="8162925" cy="1928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5580063"/>
              <a:ext cx="7827962" cy="143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6108700" y="5003800"/>
              <a:ext cx="2481263" cy="179388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6032500" y="5688013"/>
              <a:ext cx="2940050" cy="323850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cxnSp>
          <p:nvCxnSpPr>
            <p:cNvPr id="21" name="AutoShape 9"/>
            <p:cNvCxnSpPr>
              <a:cxnSpLocks noChangeShapeType="1"/>
              <a:stCxn id="18" idx="2"/>
              <a:endCxn id="19" idx="2"/>
            </p:cNvCxnSpPr>
            <p:nvPr/>
          </p:nvCxnSpPr>
          <p:spPr bwMode="auto">
            <a:xfrm flipH="1">
              <a:off x="5688013" y="5094288"/>
              <a:ext cx="71437" cy="755650"/>
            </a:xfrm>
            <a:prstGeom prst="straightConnector1">
              <a:avLst/>
            </a:prstGeom>
            <a:noFill/>
            <a:ln w="180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0"/>
            <p:cNvCxnSpPr>
              <a:cxnSpLocks noChangeShapeType="1"/>
              <a:stCxn id="18" idx="6"/>
              <a:endCxn id="19" idx="6"/>
            </p:cNvCxnSpPr>
            <p:nvPr/>
          </p:nvCxnSpPr>
          <p:spPr bwMode="auto">
            <a:xfrm>
              <a:off x="8099425" y="5094288"/>
              <a:ext cx="360363" cy="755650"/>
            </a:xfrm>
            <a:prstGeom prst="straightConnector1">
              <a:avLst/>
            </a:prstGeom>
            <a:noFill/>
            <a:ln w="180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1"/>
            <p:cNvCxnSpPr>
              <a:cxnSpLocks noChangeShapeType="1"/>
              <a:stCxn id="18" idx="6"/>
              <a:endCxn id="19" idx="6"/>
            </p:cNvCxnSpPr>
            <p:nvPr/>
          </p:nvCxnSpPr>
          <p:spPr bwMode="auto">
            <a:xfrm>
              <a:off x="8099425" y="5094288"/>
              <a:ext cx="360363" cy="755650"/>
            </a:xfrm>
            <a:prstGeom prst="straightConnector1">
              <a:avLst/>
            </a:prstGeom>
            <a:noFill/>
            <a:ln w="936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2"/>
            <p:cNvCxnSpPr>
              <a:cxnSpLocks noChangeShapeType="1"/>
              <a:stCxn id="18" idx="2"/>
              <a:endCxn id="19" idx="2"/>
            </p:cNvCxnSpPr>
            <p:nvPr/>
          </p:nvCxnSpPr>
          <p:spPr bwMode="auto">
            <a:xfrm flipH="1">
              <a:off x="5688013" y="5094288"/>
              <a:ext cx="71437" cy="755650"/>
            </a:xfrm>
            <a:prstGeom prst="straightConnector1">
              <a:avLst/>
            </a:prstGeom>
            <a:noFill/>
            <a:ln w="936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32290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4288" y="1088777"/>
            <a:ext cx="9129712" cy="4762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Tokeniser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un acteur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Concrètement, en 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1/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sélection de la fonction,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2/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Quel acteur source,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3/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Le délimiteur utilisé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dans les annotations,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4/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Acteur de destination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ＭＳ Ｐゴシック" charset="0"/>
              </a:rPr>
              <a:t>.</a:t>
            </a:r>
          </a:p>
        </p:txBody>
      </p:sp>
      <p:grpSp>
        <p:nvGrpSpPr>
          <p:cNvPr id="28" name="Grouper 27"/>
          <p:cNvGrpSpPr/>
          <p:nvPr/>
        </p:nvGrpSpPr>
        <p:grpSpPr>
          <a:xfrm>
            <a:off x="2394743" y="891070"/>
            <a:ext cx="6818313" cy="5688013"/>
            <a:chOff x="3911600" y="1476375"/>
            <a:chExt cx="6818313" cy="5688013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338" y="1476375"/>
              <a:ext cx="3292475" cy="2770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600" y="3097213"/>
              <a:ext cx="6818313" cy="406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3950" y="4103688"/>
              <a:ext cx="1909763" cy="143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8210550" y="2447925"/>
              <a:ext cx="5715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51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mtClean="0">
                  <a:solidFill>
                    <a:srgbClr val="FFFFFF"/>
                  </a:solidFill>
                  <a:cs typeface="Arial Unicode MS" charset="0"/>
                </a:rPr>
                <a:t>1/</a:t>
              </a: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5803900" y="3348038"/>
              <a:ext cx="382588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2/</a:t>
              </a: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6108700" y="3348038"/>
              <a:ext cx="1588" cy="53975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7980363" y="4716463"/>
              <a:ext cx="382587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3/</a:t>
              </a:r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8247063" y="4679950"/>
              <a:ext cx="1587" cy="53975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9393238" y="3636963"/>
              <a:ext cx="382587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4/</a:t>
              </a: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9659938" y="3527425"/>
              <a:ext cx="1587" cy="53975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5095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6987" y="1061726"/>
            <a:ext cx="9129712" cy="51990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Tokeniser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un acteur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1/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Nommer l'acteur de destination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2/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Cet acteur doit avoir l'acteur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source comme parent (obligation).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3/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le stéréotype doit être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une subdivision.</a:t>
            </a:r>
          </a:p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La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tokenisation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n'est possible 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que vers un acteur enfant, dont 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le stéréotype est de subdivision.</a:t>
            </a:r>
          </a:p>
        </p:txBody>
      </p:sp>
      <p:grpSp>
        <p:nvGrpSpPr>
          <p:cNvPr id="21" name="Grouper 20"/>
          <p:cNvGrpSpPr/>
          <p:nvPr/>
        </p:nvGrpSpPr>
        <p:grpSpPr>
          <a:xfrm>
            <a:off x="3521074" y="1298575"/>
            <a:ext cx="5635625" cy="4859338"/>
            <a:chOff x="5038725" y="1908175"/>
            <a:chExt cx="5635625" cy="4859338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725" y="1908175"/>
              <a:ext cx="5635625" cy="4859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00" y="4500563"/>
              <a:ext cx="4125913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9507538" y="4500563"/>
              <a:ext cx="382587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1/</a:t>
              </a: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H="1">
              <a:off x="8578850" y="4608513"/>
              <a:ext cx="787400" cy="1587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7177088" y="2303463"/>
              <a:ext cx="1527175" cy="215900"/>
            </a:xfrm>
            <a:prstGeom prst="ellipse">
              <a:avLst/>
            </a:prstGeom>
            <a:noFill/>
            <a:ln w="936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8324850" y="5184775"/>
              <a:ext cx="382588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2/</a:t>
              </a: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 flipH="1">
              <a:off x="7356475" y="5327650"/>
              <a:ext cx="787400" cy="1588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8399463" y="5437188"/>
              <a:ext cx="382587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3/</a:t>
              </a:r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 flipH="1">
              <a:off x="7434263" y="5580063"/>
              <a:ext cx="787400" cy="1587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6620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5875" y="1039813"/>
            <a:ext cx="9128125" cy="50720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Tokeniser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un acteur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Résultats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: subdivisions à 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l'intérieur du segment 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(séquence).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buFont typeface="Wingdings" charset="0"/>
              <a:buChar char="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On peut les déplacer : 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1/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Passer en mode sélection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2/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Faire bouger les bornes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3/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La sélection suit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4/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taper CTRL+ENTER pour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fixer le changement.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Si on peut déplacer les subdivisions, on ne peut pas déplacer les bornes externes d'un segment (Principe</a:t>
            </a:r>
            <a:r>
              <a:rPr kumimoji="0" lang="fr-FR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de la subdivision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).</a:t>
            </a:r>
          </a:p>
        </p:txBody>
      </p:sp>
      <p:grpSp>
        <p:nvGrpSpPr>
          <p:cNvPr id="27" name="Grouper 26"/>
          <p:cNvGrpSpPr/>
          <p:nvPr/>
        </p:nvGrpSpPr>
        <p:grpSpPr>
          <a:xfrm>
            <a:off x="2436813" y="1395413"/>
            <a:ext cx="6694487" cy="4171950"/>
            <a:chOff x="3397250" y="1633538"/>
            <a:chExt cx="7305675" cy="4783137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538" y="1668463"/>
              <a:ext cx="7037387" cy="211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938" y="3143250"/>
              <a:ext cx="2782887" cy="995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538" y="1633538"/>
              <a:ext cx="1050925" cy="38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638" y="4270375"/>
              <a:ext cx="2863850" cy="1260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275" y="5110163"/>
              <a:ext cx="1489075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7827963" y="3203575"/>
              <a:ext cx="1587" cy="2376488"/>
            </a:xfrm>
            <a:prstGeom prst="line">
              <a:avLst/>
            </a:prstGeom>
            <a:noFill/>
            <a:ln w="10800">
              <a:solidFill>
                <a:srgbClr val="2300D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013" y="5940425"/>
              <a:ext cx="72707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5" name="Line 12"/>
            <p:cNvSpPr>
              <a:spLocks noChangeShapeType="1"/>
            </p:cNvSpPr>
            <p:nvPr/>
          </p:nvSpPr>
          <p:spPr bwMode="auto">
            <a:xfrm flipH="1">
              <a:off x="8156575" y="3060700"/>
              <a:ext cx="26988" cy="30607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7710488" y="5580063"/>
              <a:ext cx="1587" cy="539750"/>
            </a:xfrm>
            <a:prstGeom prst="line">
              <a:avLst/>
            </a:prstGeom>
            <a:noFill/>
            <a:ln w="1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3397250" y="3527425"/>
              <a:ext cx="1905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1/</a:t>
              </a: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3819525" y="5327650"/>
              <a:ext cx="188913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2/</a:t>
              </a: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6797675" y="5545138"/>
              <a:ext cx="1905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3/</a:t>
              </a:r>
            </a:p>
          </p:txBody>
        </p:sp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>
              <a:off x="7331075" y="6156325"/>
              <a:ext cx="1905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4/</a:t>
              </a:r>
            </a:p>
          </p:txBody>
        </p: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 flipH="1">
              <a:off x="8807450" y="1836738"/>
              <a:ext cx="977900" cy="1587"/>
            </a:xfrm>
            <a:prstGeom prst="line">
              <a:avLst/>
            </a:prstGeom>
            <a:noFill/>
            <a:ln w="32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H="1">
              <a:off x="6364288" y="4356100"/>
              <a:ext cx="977900" cy="1588"/>
            </a:xfrm>
            <a:prstGeom prst="line">
              <a:avLst/>
            </a:prstGeom>
            <a:noFill/>
            <a:ln w="32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0559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0" y="1217613"/>
            <a:ext cx="9144000" cy="46180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Filtrer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800" kern="0" dirty="0">
                <a:ea typeface="ＭＳ Ｐゴシック"/>
              </a:rPr>
              <a:t>	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Cette fonction permet de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supprimer un ou plusieurs caractères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ou chaîne de caractères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et de les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exclure d'un acteur de destination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. Cet acteur doit être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enfant de l'acteur source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et lui être associé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par un stéréotype « Association »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.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Acteur décrivant le Geste avec 3 phases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« 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Preparation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 », « Tenue » et « 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Retractation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 ».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Seule la phase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« Tenue »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est signifiante. 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On veut exclure les chaînes de caractères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« 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Preparation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 » et « 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Retractation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 »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.</a:t>
            </a:r>
          </a:p>
        </p:txBody>
      </p:sp>
      <p:grpSp>
        <p:nvGrpSpPr>
          <p:cNvPr id="25" name="Grouper 24"/>
          <p:cNvGrpSpPr/>
          <p:nvPr/>
        </p:nvGrpSpPr>
        <p:grpSpPr>
          <a:xfrm>
            <a:off x="11845" y="2828925"/>
            <a:ext cx="9086850" cy="949325"/>
            <a:chOff x="1336675" y="3778250"/>
            <a:chExt cx="9232900" cy="949325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3778250"/>
              <a:ext cx="923290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9" name="Line 6"/>
            <p:cNvSpPr>
              <a:spLocks noChangeShapeType="1"/>
            </p:cNvSpPr>
            <p:nvPr/>
          </p:nvSpPr>
          <p:spPr bwMode="auto">
            <a:xfrm flipV="1">
              <a:off x="4581525" y="4165600"/>
              <a:ext cx="1588" cy="561975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 flipV="1">
              <a:off x="10423525" y="4165600"/>
              <a:ext cx="1588" cy="561975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163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845" y="1065213"/>
            <a:ext cx="9132155" cy="4711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Filtrer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1/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Appelez la fonction « Filtre d'acteur ».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2/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Sélectionner l'acteur source à filtrer.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3/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Sélectionner l'acteur de destination créé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au préalable – a/ enfant de l'acteur source</a:t>
            </a:r>
          </a:p>
          <a:p>
            <a:pPr marL="422275" lvl="0" indent="-317500" eaLnBrk="1">
              <a:spcAft>
                <a:spcPts val="1138"/>
              </a:spcAft>
              <a:buClrTx/>
              <a:buSzTx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                     </a:t>
            </a:r>
            <a:r>
              <a:rPr lang="fr-FR" sz="1800" kern="0" dirty="0">
                <a:ea typeface="ＭＳ Ｐゴシック"/>
              </a:rPr>
              <a:t> –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b/ stéréotype « Association ».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4/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ajouter les chaînes de caractères 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servant de filtre.</a:t>
            </a:r>
          </a:p>
        </p:txBody>
      </p:sp>
      <p:grpSp>
        <p:nvGrpSpPr>
          <p:cNvPr id="13" name="Grouper 12"/>
          <p:cNvGrpSpPr/>
          <p:nvPr/>
        </p:nvGrpSpPr>
        <p:grpSpPr>
          <a:xfrm>
            <a:off x="4640263" y="949670"/>
            <a:ext cx="4503737" cy="5364162"/>
            <a:chOff x="6186488" y="1763713"/>
            <a:chExt cx="4503737" cy="5364162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763713"/>
              <a:ext cx="3756025" cy="275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488" y="3405188"/>
              <a:ext cx="4330700" cy="3722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9737725" y="2700338"/>
              <a:ext cx="3810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1/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9583738" y="3852863"/>
              <a:ext cx="382587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2/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9583738" y="4464050"/>
              <a:ext cx="382587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3/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8399463" y="4608513"/>
              <a:ext cx="382587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152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4/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>
              <a:off x="9342438" y="4140200"/>
              <a:ext cx="596900" cy="1588"/>
            </a:xfrm>
            <a:prstGeom prst="line">
              <a:avLst/>
            </a:prstGeom>
            <a:noFill/>
            <a:ln w="14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9342438" y="4356100"/>
              <a:ext cx="596900" cy="1588"/>
            </a:xfrm>
            <a:prstGeom prst="line">
              <a:avLst/>
            </a:prstGeom>
            <a:noFill/>
            <a:ln w="14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H="1">
              <a:off x="8083550" y="4932363"/>
              <a:ext cx="596900" cy="1587"/>
            </a:xfrm>
            <a:prstGeom prst="line">
              <a:avLst/>
            </a:prstGeom>
            <a:noFill/>
            <a:ln w="14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40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0" y="1065213"/>
            <a:ext cx="9544050" cy="47482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Filtrer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Résultats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L'acteur de destination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est lié à l'acteur source.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On peut le rendre indépendant :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Menu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&gt;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Ac</a:t>
            </a:r>
            <a:r>
              <a:rPr kumimoji="0" lang="fr-FR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t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eur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&gt;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Changer le </a:t>
            </a:r>
            <a:r>
              <a:rPr kumimoji="0" lang="fr-FR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P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arent de l'acteur...</a:t>
            </a:r>
          </a:p>
        </p:txBody>
      </p:sp>
      <p:grpSp>
        <p:nvGrpSpPr>
          <p:cNvPr id="26" name="Grouper 25"/>
          <p:cNvGrpSpPr/>
          <p:nvPr/>
        </p:nvGrpSpPr>
        <p:grpSpPr>
          <a:xfrm>
            <a:off x="1925638" y="1220788"/>
            <a:ext cx="7218362" cy="4206875"/>
            <a:chOff x="3436938" y="1804988"/>
            <a:chExt cx="7218362" cy="4206875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938" y="1804988"/>
              <a:ext cx="7205662" cy="197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138" y="3937000"/>
              <a:ext cx="6761162" cy="207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65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845" y="1065213"/>
            <a:ext cx="9132155" cy="46180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1944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Créer des annotations</a:t>
            </a:r>
          </a:p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	Créer des annotations à partir de chevauchements de segments  (ayant les mêmes annotations).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Dans l'exemple, on veut connaître les chevauchements de « Tenue » entre l'acteur « Regard » et l'acteur 'Geste'.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L'idée est de repérer les coïncidences de signification entre ces deux articulateurs.</a:t>
            </a: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ＭＳ Ｐゴシック" charset="0"/>
            </a:endParaRPr>
          </a:p>
          <a:p>
            <a:pPr marL="422275" marR="0" lvl="0" indent="-3175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buFont typeface="Wingdings" charset="0"/>
              <a:buChar char="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Pour cela, il faut procéder d'abord à un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filtrage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(exclusion de toutes les annotations autres que « Tenue ») sur les deux acteurs avant d'utiliser la fonction «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 créer annotations depuis le chevauchement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 ».</a:t>
            </a:r>
          </a:p>
        </p:txBody>
      </p:sp>
    </p:spTree>
    <p:extLst>
      <p:ext uri="{BB962C8B-B14F-4D97-AF65-F5344CB8AC3E}">
        <p14:creationId xmlns:p14="http://schemas.microsoft.com/office/powerpoint/2010/main" val="1244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70432" y="1271229"/>
            <a:ext cx="6601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Utilités d’un </a:t>
            </a:r>
            <a:r>
              <a:rPr lang="fr-FR" sz="2400" dirty="0" err="1" smtClean="0"/>
              <a:t>template</a:t>
            </a:r>
            <a:r>
              <a:rPr lang="fr-FR" sz="2400" i="1" dirty="0"/>
              <a:t>	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	</a:t>
            </a:r>
            <a:r>
              <a:rPr lang="fr-FR" sz="2400" dirty="0"/>
              <a:t>	</a:t>
            </a:r>
            <a:endParaRPr lang="fr-FR" sz="2400" dirty="0" smtClean="0"/>
          </a:p>
        </p:txBody>
      </p:sp>
      <p:sp>
        <p:nvSpPr>
          <p:cNvPr id="8" name="Autre processus 7"/>
          <p:cNvSpPr/>
          <p:nvPr/>
        </p:nvSpPr>
        <p:spPr>
          <a:xfrm>
            <a:off x="1587554" y="2804700"/>
            <a:ext cx="1830357" cy="114559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1/Définir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Annotations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Relations</a:t>
            </a:r>
          </a:p>
          <a:p>
            <a:pPr marL="171450" indent="-171450" algn="ctr">
              <a:buFontTx/>
              <a:buChar char="-"/>
            </a:pPr>
            <a:r>
              <a:rPr lang="fr-FR" sz="1200" dirty="0"/>
              <a:t>R</a:t>
            </a:r>
            <a:r>
              <a:rPr lang="fr-FR" sz="1200" dirty="0" smtClean="0"/>
              <a:t>equêtes</a:t>
            </a:r>
          </a:p>
          <a:p>
            <a:pPr marL="171450" indent="-171450" algn="ctr">
              <a:buFontTx/>
              <a:buChar char="-"/>
            </a:pPr>
            <a:endParaRPr lang="fr-FR" sz="1200" dirty="0"/>
          </a:p>
        </p:txBody>
      </p:sp>
      <p:sp>
        <p:nvSpPr>
          <p:cNvPr id="9" name="Autre processus 8"/>
          <p:cNvSpPr/>
          <p:nvPr/>
        </p:nvSpPr>
        <p:spPr>
          <a:xfrm>
            <a:off x="5023882" y="2804700"/>
            <a:ext cx="1830357" cy="114559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2/Stabiliser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Niveaux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Codage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Description</a:t>
            </a:r>
            <a:endParaRPr lang="fr-FR" sz="1200" dirty="0"/>
          </a:p>
        </p:txBody>
      </p:sp>
      <p:sp>
        <p:nvSpPr>
          <p:cNvPr id="10" name="Autre processus 9"/>
          <p:cNvSpPr/>
          <p:nvPr/>
        </p:nvSpPr>
        <p:spPr>
          <a:xfrm>
            <a:off x="5023882" y="4918030"/>
            <a:ext cx="1830357" cy="114559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3/Partager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Travail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Enregistrements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Annotations</a:t>
            </a:r>
            <a:endParaRPr lang="fr-FR" sz="1200" dirty="0"/>
          </a:p>
        </p:txBody>
      </p:sp>
      <p:sp>
        <p:nvSpPr>
          <p:cNvPr id="11" name="Autre processus 10"/>
          <p:cNvSpPr/>
          <p:nvPr/>
        </p:nvSpPr>
        <p:spPr>
          <a:xfrm>
            <a:off x="1080549" y="4918030"/>
            <a:ext cx="2337362" cy="114559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4/Reproduire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Accord inter-annotateurs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Sur d’autres corpus</a:t>
            </a:r>
          </a:p>
          <a:p>
            <a:pPr algn="ctr"/>
            <a:endParaRPr lang="fr-FR" sz="1200" dirty="0" smtClean="0"/>
          </a:p>
        </p:txBody>
      </p:sp>
      <p:cxnSp>
        <p:nvCxnSpPr>
          <p:cNvPr id="19" name="Connecteur en arc 18"/>
          <p:cNvCxnSpPr>
            <a:stCxn id="8" idx="0"/>
          </p:cNvCxnSpPr>
          <p:nvPr/>
        </p:nvCxnSpPr>
        <p:spPr>
          <a:xfrm rot="5400000" flipH="1" flipV="1">
            <a:off x="4283283" y="1024150"/>
            <a:ext cx="12700" cy="3561101"/>
          </a:xfrm>
          <a:prstGeom prst="curvedConnector4">
            <a:avLst>
              <a:gd name="adj1" fmla="val 4867276"/>
              <a:gd name="adj2" fmla="val 8907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>
            <a:stCxn id="9" idx="3"/>
            <a:endCxn id="10" idx="3"/>
          </p:cNvCxnSpPr>
          <p:nvPr/>
        </p:nvCxnSpPr>
        <p:spPr>
          <a:xfrm>
            <a:off x="6854239" y="3377497"/>
            <a:ext cx="12700" cy="2113330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/>
          <p:cNvCxnSpPr>
            <a:stCxn id="10" idx="2"/>
            <a:endCxn id="11" idx="2"/>
          </p:cNvCxnSpPr>
          <p:nvPr/>
        </p:nvCxnSpPr>
        <p:spPr>
          <a:xfrm rot="5400000">
            <a:off x="4094146" y="4218709"/>
            <a:ext cx="12700" cy="3689831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28"/>
          <p:cNvCxnSpPr>
            <a:stCxn id="11" idx="1"/>
            <a:endCxn id="8" idx="1"/>
          </p:cNvCxnSpPr>
          <p:nvPr/>
        </p:nvCxnSpPr>
        <p:spPr>
          <a:xfrm rot="10800000" flipH="1">
            <a:off x="1080548" y="3377497"/>
            <a:ext cx="507005" cy="2113330"/>
          </a:xfrm>
          <a:prstGeom prst="curvedConnector3">
            <a:avLst>
              <a:gd name="adj1" fmla="val -450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rc 31"/>
          <p:cNvCxnSpPr>
            <a:stCxn id="11" idx="0"/>
            <a:endCxn id="9" idx="2"/>
          </p:cNvCxnSpPr>
          <p:nvPr/>
        </p:nvCxnSpPr>
        <p:spPr>
          <a:xfrm rot="5400000" flipH="1" flipV="1">
            <a:off x="3610277" y="2589247"/>
            <a:ext cx="967736" cy="3689831"/>
          </a:xfrm>
          <a:prstGeom prst="curvedConnector3">
            <a:avLst>
              <a:gd name="adj1" fmla="val 281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845" y="1065213"/>
            <a:ext cx="9132155" cy="46180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1944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Créer des annotations</a:t>
            </a:r>
          </a:p>
          <a:p>
            <a:pPr marL="104775" indent="0" eaLnBrk="1"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	</a:t>
            </a:r>
            <a:r>
              <a:rPr lang="fr-FR" sz="1800" dirty="0"/>
              <a:t>Filtrer d'abord les acteurs.</a:t>
            </a:r>
          </a:p>
          <a:p>
            <a:pPr marL="422275" indent="-317500" eaLnBrk="1"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800" dirty="0"/>
              <a:t>Ici l'acteur « Regard »,</a:t>
            </a:r>
          </a:p>
          <a:p>
            <a:pPr marL="422275" indent="-317500" eaLnBrk="1"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endParaRPr lang="fr-FR" sz="1800" dirty="0"/>
          </a:p>
          <a:p>
            <a:pPr marL="104775" indent="0" eaLnBrk="1"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800" dirty="0"/>
              <a:t>il faut faire la même chose avec l'acteur</a:t>
            </a:r>
          </a:p>
          <a:p>
            <a:pPr marL="422275" indent="-317500" eaLnBrk="1">
              <a:buClrTx/>
              <a:buSzTx/>
              <a:buFontTx/>
              <a:buNone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1800" dirty="0"/>
              <a:t>correspondant au 'Geste'.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1170432" y="1310170"/>
            <a:ext cx="7973568" cy="5154130"/>
            <a:chOff x="2155825" y="1949450"/>
            <a:chExt cx="8535988" cy="524668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613" y="1949450"/>
              <a:ext cx="5535612" cy="183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13" y="3779838"/>
              <a:ext cx="5727700" cy="216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825" y="5940425"/>
              <a:ext cx="7581900" cy="1255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9036050" y="4176713"/>
              <a:ext cx="788988" cy="1587"/>
            </a:xfrm>
            <a:prstGeom prst="line">
              <a:avLst/>
            </a:prstGeom>
            <a:noFill/>
            <a:ln w="1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7624763" y="4824413"/>
              <a:ext cx="787400" cy="1587"/>
            </a:xfrm>
            <a:prstGeom prst="line">
              <a:avLst/>
            </a:prstGeom>
            <a:noFill/>
            <a:ln w="1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635875" y="4643438"/>
              <a:ext cx="1588" cy="360362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8589963" y="4716463"/>
              <a:ext cx="1527175" cy="230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008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600" b="1" smtClean="0">
                  <a:solidFill>
                    <a:srgbClr val="FF0000"/>
                  </a:solidFill>
                  <a:cs typeface="Arial Unicode MS" charset="0"/>
                </a:rPr>
                <a:t>Les filtres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773613" y="6767513"/>
              <a:ext cx="3625850" cy="230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1008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fr-FR" sz="1600" b="1" smtClean="0">
                  <a:solidFill>
                    <a:srgbClr val="FF0000"/>
                  </a:solidFill>
                  <a:cs typeface="Arial Unicode MS" charset="0"/>
                </a:rPr>
                <a:t>Le résultat pour l'acteur « Regard 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0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845" y="1065213"/>
            <a:ext cx="9132155" cy="46180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1944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Créer des annotations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	</a:t>
            </a:r>
            <a:r>
              <a:rPr lang="fr-FR" sz="1800" dirty="0"/>
              <a:t>Rendre les acteurs indépendants : 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dirty="0"/>
              <a:t>Utilisez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dirty="0">
                <a:solidFill>
                  <a:srgbClr val="FF0000"/>
                </a:solidFill>
              </a:rPr>
              <a:t>Menu</a:t>
            </a:r>
            <a:r>
              <a:rPr lang="fr-FR" sz="1800" dirty="0"/>
              <a:t>&gt; </a:t>
            </a:r>
            <a:r>
              <a:rPr lang="fr-FR" sz="1800" dirty="0">
                <a:solidFill>
                  <a:srgbClr val="FF0000"/>
                </a:solidFill>
              </a:rPr>
              <a:t>Ac</a:t>
            </a:r>
            <a:r>
              <a:rPr lang="fr-FR" sz="1800" u="sng" dirty="0">
                <a:solidFill>
                  <a:srgbClr val="FF0000"/>
                </a:solidFill>
              </a:rPr>
              <a:t>t</a:t>
            </a:r>
            <a:r>
              <a:rPr lang="fr-FR" sz="1800" dirty="0">
                <a:solidFill>
                  <a:srgbClr val="FF0000"/>
                </a:solidFill>
              </a:rPr>
              <a:t>eur</a:t>
            </a:r>
            <a:r>
              <a:rPr lang="fr-FR" sz="1800" dirty="0"/>
              <a:t>&gt;</a:t>
            </a:r>
            <a:r>
              <a:rPr lang="fr-FR" sz="1800" dirty="0">
                <a:solidFill>
                  <a:srgbClr val="FF0000"/>
                </a:solidFill>
              </a:rPr>
              <a:t>Changer le </a:t>
            </a:r>
            <a:r>
              <a:rPr lang="fr-FR" sz="1800" u="sng" dirty="0">
                <a:solidFill>
                  <a:srgbClr val="FF0000"/>
                </a:solidFill>
              </a:rPr>
              <a:t>P</a:t>
            </a:r>
            <a:r>
              <a:rPr lang="fr-FR" sz="1800" dirty="0">
                <a:solidFill>
                  <a:srgbClr val="FF0000"/>
                </a:solidFill>
              </a:rPr>
              <a:t>arent de l'acteur...                                                         </a:t>
            </a:r>
            <a:endParaRPr lang="fr-FR" sz="1800" dirty="0" smtClean="0">
              <a:solidFill>
                <a:srgbClr val="FF0000"/>
              </a:solidFill>
            </a:endParaRP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/>
              <a:t>Notez les intitulés «NOM -</a:t>
            </a:r>
            <a:r>
              <a:rPr lang="fr-FR" sz="1800" dirty="0" err="1"/>
              <a:t>cp</a:t>
            </a:r>
            <a:r>
              <a:rPr lang="fr-FR" sz="1800" dirty="0"/>
              <a:t> »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800" dirty="0"/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/>
              <a:t>Maintenant le chevauchement.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600" dirty="0"/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/>
              <a:t>« </a:t>
            </a:r>
            <a:r>
              <a:rPr lang="fr-FR" sz="1600" b="1" dirty="0"/>
              <a:t>Créer annotations...</a:t>
            </a:r>
            <a:r>
              <a:rPr lang="fr-FR" sz="1600" b="1" dirty="0" err="1"/>
              <a:t>chevaucht</a:t>
            </a:r>
            <a:r>
              <a:rPr lang="fr-FR" sz="1600" b="1" dirty="0"/>
              <a:t>.</a:t>
            </a:r>
            <a:r>
              <a:rPr lang="fr-FR" sz="1600" dirty="0"/>
              <a:t> »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600" dirty="0"/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600" dirty="0"/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dirty="0"/>
              <a:t>Sélection des 2 acteurs sources</a:t>
            </a:r>
          </a:p>
        </p:txBody>
      </p:sp>
      <p:grpSp>
        <p:nvGrpSpPr>
          <p:cNvPr id="18" name="Grouper 17"/>
          <p:cNvGrpSpPr/>
          <p:nvPr/>
        </p:nvGrpSpPr>
        <p:grpSpPr>
          <a:xfrm>
            <a:off x="3683000" y="1181100"/>
            <a:ext cx="5461000" cy="1335088"/>
            <a:chOff x="4198938" y="1587500"/>
            <a:chExt cx="6515100" cy="1220788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938" y="1587500"/>
              <a:ext cx="6515100" cy="122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>
              <a:off x="4198938" y="2411413"/>
              <a:ext cx="765175" cy="360362"/>
            </a:xfrm>
            <a:prstGeom prst="roundRect">
              <a:avLst>
                <a:gd name="adj" fmla="val 440"/>
              </a:avLst>
            </a:pr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4198938" y="2160588"/>
              <a:ext cx="765175" cy="252412"/>
            </a:xfrm>
            <a:prstGeom prst="roundRect">
              <a:avLst>
                <a:gd name="adj" fmla="val 630"/>
              </a:avLst>
            </a:prstGeom>
            <a:noFill/>
            <a:ln w="9360">
              <a:solidFill>
                <a:srgbClr val="66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5070475" y="2592388"/>
              <a:ext cx="398463" cy="1587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5070475" y="2268538"/>
              <a:ext cx="398463" cy="1587"/>
            </a:xfrm>
            <a:prstGeom prst="line">
              <a:avLst/>
            </a:prstGeom>
            <a:noFill/>
            <a:ln w="9360">
              <a:solidFill>
                <a:srgbClr val="6666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2997200" y="3594100"/>
            <a:ext cx="6146800" cy="2927350"/>
            <a:chOff x="3933825" y="3313113"/>
            <a:chExt cx="6565900" cy="3195637"/>
          </a:xfrm>
        </p:grpSpPr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825" y="3313113"/>
              <a:ext cx="3221038" cy="2560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7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0" y="3455988"/>
              <a:ext cx="4149725" cy="3052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07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845" y="1065213"/>
            <a:ext cx="9132155" cy="46180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1944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Créer des annotations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	</a:t>
            </a:r>
            <a:r>
              <a:rPr lang="fr-FR" sz="1800" dirty="0"/>
              <a:t>Nommer l'acteur de destination (</a:t>
            </a:r>
            <a:r>
              <a:rPr lang="fr-FR" sz="1800" dirty="0">
                <a:solidFill>
                  <a:srgbClr val="FF0000"/>
                </a:solidFill>
              </a:rPr>
              <a:t>1/</a:t>
            </a:r>
            <a:r>
              <a:rPr lang="fr-FR" sz="1800" dirty="0"/>
              <a:t>).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dirty="0"/>
              <a:t>Possibilité d'inclure la durée du chevauchement (</a:t>
            </a:r>
            <a:r>
              <a:rPr lang="fr-FR" sz="1800" dirty="0">
                <a:solidFill>
                  <a:srgbClr val="FF0000"/>
                </a:solidFill>
              </a:rPr>
              <a:t>2/</a:t>
            </a:r>
            <a:r>
              <a:rPr lang="fr-FR" sz="1800" dirty="0"/>
              <a:t>).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700" dirty="0"/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700" dirty="0"/>
              <a:t>Les chevauchements peuvent être marqués  (</a:t>
            </a:r>
            <a:r>
              <a:rPr lang="fr-FR" sz="1700" dirty="0">
                <a:solidFill>
                  <a:srgbClr val="FF0000"/>
                </a:solidFill>
              </a:rPr>
              <a:t>3/</a:t>
            </a:r>
            <a:r>
              <a:rPr lang="fr-FR" sz="1700" dirty="0"/>
              <a:t>) quand les 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700" dirty="0"/>
              <a:t>valeurs des annotations des 2 acteurs sources sont identiques.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700" dirty="0"/>
              <a:t>Voire en précisant la valeur (</a:t>
            </a:r>
            <a:r>
              <a:rPr lang="fr-FR" sz="1700" dirty="0">
                <a:solidFill>
                  <a:srgbClr val="FF0000"/>
                </a:solidFill>
              </a:rPr>
              <a:t>4/</a:t>
            </a:r>
            <a:r>
              <a:rPr lang="fr-FR" sz="1700" dirty="0"/>
              <a:t> c'est le cas ici).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800" dirty="0"/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dirty="0"/>
              <a:t>Le résultat montre que seule la durée du chevauchement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dirty="0"/>
              <a:t>est prise en compte pour créer un nouveau segment.</a:t>
            </a:r>
          </a:p>
        </p:txBody>
      </p:sp>
      <p:grpSp>
        <p:nvGrpSpPr>
          <p:cNvPr id="16" name="Grouper 15"/>
          <p:cNvGrpSpPr/>
          <p:nvPr/>
        </p:nvGrpSpPr>
        <p:grpSpPr>
          <a:xfrm>
            <a:off x="5226050" y="1279526"/>
            <a:ext cx="3917950" cy="3436937"/>
            <a:chOff x="6605588" y="1782763"/>
            <a:chExt cx="4089400" cy="3436937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1782763"/>
              <a:ext cx="3592513" cy="3436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9315450" y="2376488"/>
              <a:ext cx="382588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1/</a:t>
              </a: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H="1">
              <a:off x="8926513" y="2700338"/>
              <a:ext cx="777875" cy="1587"/>
            </a:xfrm>
            <a:prstGeom prst="line">
              <a:avLst/>
            </a:prstGeom>
            <a:noFill/>
            <a:ln w="1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8782050" y="3816350"/>
              <a:ext cx="382588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2/</a:t>
              </a: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8355013" y="4140200"/>
              <a:ext cx="777875" cy="1588"/>
            </a:xfrm>
            <a:prstGeom prst="line">
              <a:avLst/>
            </a:prstGeom>
            <a:noFill/>
            <a:ln w="1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8361363" y="3924300"/>
              <a:ext cx="1587" cy="360363"/>
            </a:xfrm>
            <a:prstGeom prst="line">
              <a:avLst/>
            </a:prstGeom>
            <a:noFill/>
            <a:ln w="1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6605588" y="4176713"/>
              <a:ext cx="382587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3/</a:t>
              </a: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6683375" y="4500563"/>
              <a:ext cx="571500" cy="1587"/>
            </a:xfrm>
            <a:prstGeom prst="line">
              <a:avLst/>
            </a:prstGeom>
            <a:noFill/>
            <a:ln w="1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9507538" y="4535488"/>
              <a:ext cx="382587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4/</a:t>
              </a: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 flipH="1">
              <a:off x="8697913" y="4716463"/>
              <a:ext cx="777875" cy="1587"/>
            </a:xfrm>
            <a:prstGeom prst="line">
              <a:avLst/>
            </a:prstGeom>
            <a:noFill/>
            <a:ln w="1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" y="5364163"/>
            <a:ext cx="91535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8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845" y="1065213"/>
            <a:ext cx="9132155" cy="46180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1944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2400" b="1" kern="0" dirty="0" smtClean="0">
                <a:ea typeface="ＭＳ Ｐゴシック"/>
              </a:rPr>
              <a:t>Fusionner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des acteurs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b="1" dirty="0" smtClean="0"/>
              <a:t>Permet </a:t>
            </a:r>
            <a:r>
              <a:rPr lang="fr-FR" sz="1800" b="1" dirty="0"/>
              <a:t>de fusionner dans un acteur de destination des segments avec leur annotation </a:t>
            </a:r>
            <a:r>
              <a:rPr lang="fr-FR" sz="1800" b="1" dirty="0" smtClean="0"/>
              <a:t>de</a:t>
            </a:r>
            <a:r>
              <a:rPr lang="fr-FR" sz="1800" dirty="0" smtClean="0"/>
              <a:t>(</a:t>
            </a:r>
            <a:r>
              <a:rPr lang="fr-FR" sz="1800" dirty="0" err="1"/>
              <a:t>MergeTiers</a:t>
            </a:r>
            <a:r>
              <a:rPr lang="fr-FR" sz="1800" dirty="0"/>
              <a:t>)</a:t>
            </a:r>
            <a:r>
              <a:rPr lang="fr-FR" sz="1800" b="1" dirty="0"/>
              <a:t> ou plusieurs acteurs </a:t>
            </a:r>
            <a:r>
              <a:rPr lang="fr-FR" sz="1800" dirty="0"/>
              <a:t>(</a:t>
            </a:r>
            <a:r>
              <a:rPr lang="fr-FR" sz="1800" dirty="0" err="1"/>
              <a:t>MergeTier</a:t>
            </a:r>
            <a:r>
              <a:rPr lang="fr-FR" sz="1800" dirty="0"/>
              <a:t> Group)</a:t>
            </a:r>
            <a:r>
              <a:rPr lang="fr-FR" sz="1800" b="1" dirty="0"/>
              <a:t> dès lors que ces segments se chevauchent. On peut spécifier l'annotation présidant à la fusion.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800" dirty="0"/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dirty="0"/>
              <a:t>Deux fonctions possibles :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b="1" dirty="0" err="1"/>
              <a:t>Merge</a:t>
            </a:r>
            <a:r>
              <a:rPr lang="fr-FR" sz="1800" b="1" dirty="0"/>
              <a:t> Tiers</a:t>
            </a:r>
            <a:r>
              <a:rPr lang="fr-FR" sz="1800" dirty="0"/>
              <a:t> ou </a:t>
            </a:r>
            <a:r>
              <a:rPr lang="fr-FR" sz="1800" b="1" dirty="0" err="1"/>
              <a:t>Merge</a:t>
            </a:r>
            <a:r>
              <a:rPr lang="fr-FR" sz="1800" b="1" dirty="0"/>
              <a:t> </a:t>
            </a:r>
            <a:r>
              <a:rPr lang="fr-FR" sz="1800" b="1" dirty="0" err="1"/>
              <a:t>Tier</a:t>
            </a:r>
            <a:r>
              <a:rPr lang="fr-FR" sz="1800" b="1" dirty="0"/>
              <a:t> Group.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800" b="1" dirty="0"/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800" b="1" dirty="0"/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800" b="1" dirty="0"/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800" b="1" dirty="0"/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b="1" dirty="0"/>
              <a:t>                                     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b="1" dirty="0"/>
              <a:t>                                       </a:t>
            </a:r>
            <a:r>
              <a:rPr lang="fr-FR" sz="1800" dirty="0"/>
              <a:t>Sélection des acteurs sources (2 ici).</a:t>
            </a:r>
          </a:p>
        </p:txBody>
      </p:sp>
      <p:grpSp>
        <p:nvGrpSpPr>
          <p:cNvPr id="21" name="Grouper 20"/>
          <p:cNvGrpSpPr/>
          <p:nvPr/>
        </p:nvGrpSpPr>
        <p:grpSpPr>
          <a:xfrm>
            <a:off x="3209925" y="2425700"/>
            <a:ext cx="5934075" cy="4149725"/>
            <a:chOff x="4619625" y="2870200"/>
            <a:chExt cx="6067425" cy="4149725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625" y="2870200"/>
              <a:ext cx="3051175" cy="321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3" name="AutoShape 6"/>
            <p:cNvSpPr>
              <a:spLocks noChangeArrowheads="1"/>
            </p:cNvSpPr>
            <p:nvPr/>
          </p:nvSpPr>
          <p:spPr bwMode="auto">
            <a:xfrm>
              <a:off x="4695825" y="4572000"/>
              <a:ext cx="954088" cy="360363"/>
            </a:xfrm>
            <a:prstGeom prst="roundRect">
              <a:avLst>
                <a:gd name="adj" fmla="val 440"/>
              </a:avLst>
            </a:prstGeom>
            <a:noFill/>
            <a:ln w="14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788" y="3600450"/>
              <a:ext cx="3624262" cy="3419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52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 smtClean="0"/>
              <a:t>Fonctions avancées sous ELAN</a:t>
            </a:r>
            <a:endParaRPr lang="fr-FR" sz="32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845" y="1065213"/>
            <a:ext cx="9132155" cy="46180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1944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04775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E594D"/>
              </a:buClr>
              <a:buSzPct val="45000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fr-FR" sz="2400" b="1" kern="0" dirty="0" smtClean="0">
                <a:ea typeface="ＭＳ Ｐゴシック"/>
              </a:rPr>
              <a:t>Fusionner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ＭＳ Ｐゴシック" charset="0"/>
              </a:rPr>
              <a:t> des acteurs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dirty="0"/>
              <a:t>Même fenêtre de nommage de l'acteur de destination (</a:t>
            </a:r>
            <a:r>
              <a:rPr lang="fr-FR" sz="1800" dirty="0">
                <a:solidFill>
                  <a:srgbClr val="FF0000"/>
                </a:solidFill>
              </a:rPr>
              <a:t>1/</a:t>
            </a:r>
            <a:r>
              <a:rPr lang="fr-FR" sz="1800" dirty="0"/>
              <a:t>).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600" dirty="0"/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/>
              <a:t>Choix de l'option </a:t>
            </a:r>
            <a:r>
              <a:rPr lang="fr-FR" sz="1600" dirty="0">
                <a:solidFill>
                  <a:srgbClr val="FF0000"/>
                </a:solidFill>
              </a:rPr>
              <a:t>2</a:t>
            </a:r>
            <a:r>
              <a:rPr lang="fr-FR" sz="1600" b="1" dirty="0">
                <a:solidFill>
                  <a:srgbClr val="FF0000"/>
                </a:solidFill>
              </a:rPr>
              <a:t>/</a:t>
            </a:r>
            <a:r>
              <a:rPr lang="fr-FR" sz="1600" dirty="0"/>
              <a:t> &gt; quelques soient les annotations, dès qu'il y a 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/>
              <a:t>chevauchement entre segments, la fusion opère de part et d'autre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/>
              <a:t>de cette durée. Les annotations des acteurs sources sont 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/>
              <a:t>fusionnées également. Les choix </a:t>
            </a:r>
            <a:r>
              <a:rPr lang="fr-FR" sz="1600" dirty="0">
                <a:solidFill>
                  <a:srgbClr val="FF0000"/>
                </a:solidFill>
              </a:rPr>
              <a:t>3/</a:t>
            </a:r>
            <a:r>
              <a:rPr lang="fr-FR" sz="1600" dirty="0"/>
              <a:t> et </a:t>
            </a:r>
            <a:r>
              <a:rPr lang="fr-FR" sz="1600" dirty="0">
                <a:solidFill>
                  <a:srgbClr val="FF0000"/>
                </a:solidFill>
              </a:rPr>
              <a:t>4/</a:t>
            </a:r>
            <a:r>
              <a:rPr lang="fr-FR" sz="1600" dirty="0"/>
              <a:t> ont déjà été spécifiés.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600" dirty="0"/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/>
              <a:t>Fusion des segments dès lors qu'ils se chevauchent.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800" b="1" dirty="0"/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800" b="1" dirty="0"/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800" b="1" dirty="0"/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800" b="1" dirty="0"/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b="1" dirty="0"/>
              <a:t>                                     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b="1" dirty="0"/>
              <a:t>                                       </a:t>
            </a:r>
            <a:r>
              <a:rPr lang="fr-FR" sz="1800" dirty="0"/>
              <a:t>Sélection des acteurs sources (2 ici).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5499100" y="1266825"/>
            <a:ext cx="3644900" cy="3587750"/>
            <a:chOff x="7062788" y="1800225"/>
            <a:chExt cx="3644900" cy="3587750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575" y="1800225"/>
              <a:ext cx="3186113" cy="358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7788275" y="3311525"/>
              <a:ext cx="382588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2/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7750175" y="3311525"/>
              <a:ext cx="1588" cy="360363"/>
            </a:xfrm>
            <a:prstGeom prst="line">
              <a:avLst/>
            </a:prstGeom>
            <a:noFill/>
            <a:ln w="14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7102475" y="4356100"/>
              <a:ext cx="496888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3/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9623425" y="4679950"/>
              <a:ext cx="381000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 Gothic" charset="0"/>
                  <a:cs typeface="MS Gothic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fr-FR" sz="1800" b="1" smtClean="0">
                  <a:solidFill>
                    <a:srgbClr val="FF0000"/>
                  </a:solidFill>
                  <a:cs typeface="Arial Unicode MS" charset="0"/>
                </a:rPr>
                <a:t>4/</a:t>
              </a: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7062788" y="4637088"/>
              <a:ext cx="534987" cy="49212"/>
            </a:xfrm>
            <a:prstGeom prst="line">
              <a:avLst/>
            </a:prstGeom>
            <a:noFill/>
            <a:ln w="1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>
              <a:off x="8966200" y="4859338"/>
              <a:ext cx="585788" cy="1587"/>
            </a:xfrm>
            <a:prstGeom prst="line">
              <a:avLst/>
            </a:prstGeom>
            <a:noFill/>
            <a:ln w="14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951413"/>
            <a:ext cx="9180362" cy="15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3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70432" y="1271229"/>
            <a:ext cx="6601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Conditions, </a:t>
            </a:r>
            <a:r>
              <a:rPr lang="fr-FR" sz="2400" dirty="0" err="1" smtClean="0"/>
              <a:t>Pré-requis</a:t>
            </a:r>
            <a:r>
              <a:rPr lang="fr-FR" sz="2400" dirty="0" smtClean="0"/>
              <a:t> et Objectifs</a:t>
            </a:r>
          </a:p>
          <a:p>
            <a:r>
              <a:rPr lang="fr-FR" sz="2400" i="1" dirty="0"/>
              <a:t>	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  <p:sp>
        <p:nvSpPr>
          <p:cNvPr id="8" name="Autre processus 7"/>
          <p:cNvSpPr/>
          <p:nvPr/>
        </p:nvSpPr>
        <p:spPr>
          <a:xfrm>
            <a:off x="456421" y="2674805"/>
            <a:ext cx="1830357" cy="57279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Pré-requis</a:t>
            </a:r>
            <a:endParaRPr lang="fr-FR" sz="1200" dirty="0" smtClean="0"/>
          </a:p>
        </p:txBody>
      </p:sp>
      <p:sp>
        <p:nvSpPr>
          <p:cNvPr id="3" name="Terminaison 2"/>
          <p:cNvSpPr/>
          <p:nvPr/>
        </p:nvSpPr>
        <p:spPr>
          <a:xfrm>
            <a:off x="2490281" y="2047173"/>
            <a:ext cx="1768099" cy="57279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Définir les questions de recherche</a:t>
            </a:r>
            <a:endParaRPr lang="fr-FR" sz="1200" dirty="0"/>
          </a:p>
        </p:txBody>
      </p:sp>
      <p:sp>
        <p:nvSpPr>
          <p:cNvPr id="9" name="Terminaison 8"/>
          <p:cNvSpPr/>
          <p:nvPr/>
        </p:nvSpPr>
        <p:spPr>
          <a:xfrm>
            <a:off x="2490281" y="3489104"/>
            <a:ext cx="1768099" cy="57279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Opérationnaliser les requêtes</a:t>
            </a:r>
            <a:endParaRPr lang="fr-FR" sz="1200" dirty="0"/>
          </a:p>
        </p:txBody>
      </p:sp>
      <p:cxnSp>
        <p:nvCxnSpPr>
          <p:cNvPr id="11" name="Connecteur droit 10"/>
          <p:cNvCxnSpPr>
            <a:stCxn id="3" idx="2"/>
            <a:endCxn id="9" idx="0"/>
          </p:cNvCxnSpPr>
          <p:nvPr/>
        </p:nvCxnSpPr>
        <p:spPr>
          <a:xfrm>
            <a:off x="3374331" y="2619970"/>
            <a:ext cx="0" cy="869134"/>
          </a:xfrm>
          <a:prstGeom prst="line">
            <a:avLst/>
          </a:prstGeom>
          <a:ln w="12700"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8" idx="0"/>
            <a:endCxn id="3" idx="1"/>
          </p:cNvCxnSpPr>
          <p:nvPr/>
        </p:nvCxnSpPr>
        <p:spPr>
          <a:xfrm flipV="1">
            <a:off x="1371600" y="2333572"/>
            <a:ext cx="1118681" cy="341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8" idx="2"/>
            <a:endCxn id="9" idx="1"/>
          </p:cNvCxnSpPr>
          <p:nvPr/>
        </p:nvCxnSpPr>
        <p:spPr>
          <a:xfrm>
            <a:off x="1371600" y="3247602"/>
            <a:ext cx="1118681" cy="527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utre processus 21"/>
          <p:cNvSpPr/>
          <p:nvPr/>
        </p:nvSpPr>
        <p:spPr>
          <a:xfrm>
            <a:off x="4543465" y="2674805"/>
            <a:ext cx="1830357" cy="57279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Conditions</a:t>
            </a:r>
            <a:endParaRPr lang="fr-FR" sz="1200" dirty="0" smtClean="0"/>
          </a:p>
        </p:txBody>
      </p:sp>
      <p:sp>
        <p:nvSpPr>
          <p:cNvPr id="23" name="Terminaison 22"/>
          <p:cNvSpPr/>
          <p:nvPr/>
        </p:nvSpPr>
        <p:spPr>
          <a:xfrm>
            <a:off x="6498336" y="1601411"/>
            <a:ext cx="2320241" cy="891524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Travail à plusieurs</a:t>
            </a:r>
          </a:p>
          <a:p>
            <a:pPr algn="ctr"/>
            <a:endParaRPr lang="fr-FR" sz="1200" dirty="0" smtClean="0"/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Au sein d’une équipe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Au sein d’une communauté</a:t>
            </a:r>
          </a:p>
        </p:txBody>
      </p:sp>
      <p:sp>
        <p:nvSpPr>
          <p:cNvPr id="24" name="Terminaison 23"/>
          <p:cNvSpPr/>
          <p:nvPr/>
        </p:nvSpPr>
        <p:spPr>
          <a:xfrm>
            <a:off x="6498336" y="3489104"/>
            <a:ext cx="2516481" cy="145689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Repérer les instances</a:t>
            </a:r>
          </a:p>
          <a:p>
            <a:pPr algn="ctr"/>
            <a:endParaRPr lang="fr-FR" sz="1200" dirty="0" smtClean="0"/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Décomposition en niveaux (stéréotypes)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Liste des pistes (acteurs) et relations (types </a:t>
            </a:r>
            <a:r>
              <a:rPr lang="fr-FR" sz="1200" dirty="0" err="1" smtClean="0"/>
              <a:t>ling</a:t>
            </a:r>
            <a:r>
              <a:rPr lang="fr-FR" sz="1200" dirty="0" smtClean="0"/>
              <a:t>.)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Valeurs des annotations (VC)</a:t>
            </a:r>
          </a:p>
          <a:p>
            <a:pPr algn="ctr"/>
            <a:endParaRPr lang="fr-FR" sz="1200" dirty="0"/>
          </a:p>
        </p:txBody>
      </p:sp>
      <p:cxnSp>
        <p:nvCxnSpPr>
          <p:cNvPr id="26" name="Connecteur en arc 25"/>
          <p:cNvCxnSpPr>
            <a:stCxn id="22" idx="3"/>
          </p:cNvCxnSpPr>
          <p:nvPr/>
        </p:nvCxnSpPr>
        <p:spPr>
          <a:xfrm flipV="1">
            <a:off x="6373822" y="2492935"/>
            <a:ext cx="1233986" cy="468269"/>
          </a:xfrm>
          <a:prstGeom prst="curvedConnector3">
            <a:avLst>
              <a:gd name="adj1" fmla="val 10650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28"/>
          <p:cNvCxnSpPr>
            <a:stCxn id="22" idx="3"/>
          </p:cNvCxnSpPr>
          <p:nvPr/>
        </p:nvCxnSpPr>
        <p:spPr>
          <a:xfrm>
            <a:off x="6373822" y="2961204"/>
            <a:ext cx="1398578" cy="527900"/>
          </a:xfrm>
          <a:prstGeom prst="curvedConnector3">
            <a:avLst>
              <a:gd name="adj1" fmla="val 9540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utre processus 30"/>
          <p:cNvSpPr/>
          <p:nvPr/>
        </p:nvSpPr>
        <p:spPr>
          <a:xfrm>
            <a:off x="3348779" y="5305175"/>
            <a:ext cx="1271340" cy="57279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Objectifs</a:t>
            </a:r>
            <a:endParaRPr lang="fr-FR" sz="1200" dirty="0" smtClean="0"/>
          </a:p>
        </p:txBody>
      </p:sp>
      <p:sp>
        <p:nvSpPr>
          <p:cNvPr id="32" name="Préparation 31"/>
          <p:cNvSpPr/>
          <p:nvPr/>
        </p:nvSpPr>
        <p:spPr>
          <a:xfrm>
            <a:off x="3026111" y="4619767"/>
            <a:ext cx="1911291" cy="485632"/>
          </a:xfrm>
          <a:prstGeom prst="flowChartPrepa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Répondre aux  ? de recherches</a:t>
            </a:r>
            <a:endParaRPr lang="fr-FR" sz="1000" dirty="0"/>
          </a:p>
        </p:txBody>
      </p:sp>
      <p:sp>
        <p:nvSpPr>
          <p:cNvPr id="34" name="Préparation 33"/>
          <p:cNvSpPr/>
          <p:nvPr/>
        </p:nvSpPr>
        <p:spPr>
          <a:xfrm>
            <a:off x="1170432" y="5305174"/>
            <a:ext cx="1849033" cy="789395"/>
          </a:xfrm>
          <a:prstGeom prst="flowChartPrepa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Indépendant</a:t>
            </a:r>
          </a:p>
          <a:p>
            <a:pPr marL="171450" indent="-171450" algn="ctr">
              <a:buFontTx/>
              <a:buChar char="-"/>
            </a:pPr>
            <a:r>
              <a:rPr lang="fr-FR" sz="1000" dirty="0"/>
              <a:t>C</a:t>
            </a:r>
            <a:r>
              <a:rPr lang="fr-FR" sz="1000" dirty="0" smtClean="0"/>
              <a:t>orpus </a:t>
            </a:r>
          </a:p>
          <a:p>
            <a:pPr marL="171450" indent="-171450" algn="ctr">
              <a:buFontTx/>
              <a:buChar char="-"/>
            </a:pPr>
            <a:r>
              <a:rPr lang="fr-FR" sz="1000" dirty="0" smtClean="0"/>
              <a:t>Annotateurs</a:t>
            </a:r>
          </a:p>
          <a:p>
            <a:pPr marL="171450" indent="-171450" algn="ctr">
              <a:buFontTx/>
              <a:buChar char="-"/>
            </a:pPr>
            <a:r>
              <a:rPr lang="fr-FR" sz="1000" dirty="0" smtClean="0"/>
              <a:t>Lecture</a:t>
            </a:r>
            <a:endParaRPr lang="fr-FR" sz="1000" dirty="0"/>
          </a:p>
        </p:txBody>
      </p:sp>
      <p:sp>
        <p:nvSpPr>
          <p:cNvPr id="35" name="Préparation 34"/>
          <p:cNvSpPr/>
          <p:nvPr/>
        </p:nvSpPr>
        <p:spPr>
          <a:xfrm>
            <a:off x="4991845" y="5210308"/>
            <a:ext cx="2018555" cy="660267"/>
          </a:xfrm>
          <a:prstGeom prst="flowChartPrepa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Réutilisable  pour d’autres enregistrements</a:t>
            </a:r>
          </a:p>
          <a:p>
            <a:pPr marL="171450" indent="-171450" algn="ctr">
              <a:buFontTx/>
              <a:buChar char="-"/>
            </a:pPr>
            <a:endParaRPr lang="fr-FR" sz="1000" dirty="0"/>
          </a:p>
        </p:txBody>
      </p:sp>
      <p:sp>
        <p:nvSpPr>
          <p:cNvPr id="25" name="Préparation 24"/>
          <p:cNvSpPr/>
          <p:nvPr/>
        </p:nvSpPr>
        <p:spPr>
          <a:xfrm>
            <a:off x="6104150" y="5877972"/>
            <a:ext cx="2224610" cy="614903"/>
          </a:xfrm>
          <a:prstGeom prst="flowChartPrepa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Aide à l’opérationnalisation de l’analyse</a:t>
            </a:r>
          </a:p>
          <a:p>
            <a:pPr marL="171450" indent="-171450" algn="ctr">
              <a:buFontTx/>
              <a:buChar char="-"/>
            </a:pP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9617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000" y="1271229"/>
            <a:ext cx="8890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Composition d’un </a:t>
            </a:r>
            <a:r>
              <a:rPr lang="fr-FR" sz="2400" dirty="0" err="1" smtClean="0"/>
              <a:t>template</a:t>
            </a:r>
            <a:r>
              <a:rPr lang="fr-FR" sz="2400" dirty="0" smtClean="0"/>
              <a:t> sous ELAN</a:t>
            </a:r>
          </a:p>
          <a:p>
            <a:endParaRPr lang="fr-FR" sz="2400" dirty="0" smtClean="0"/>
          </a:p>
          <a:p>
            <a:r>
              <a:rPr lang="fr-FR" sz="2400" dirty="0"/>
              <a:t>	</a:t>
            </a:r>
            <a:r>
              <a:rPr lang="fr-FR" sz="2400" dirty="0" smtClean="0"/>
              <a:t>De quoi est-il composé ?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 smtClean="0"/>
              <a:t>Pistes (</a:t>
            </a:r>
            <a:r>
              <a:rPr lang="fr-FR" sz="2400" dirty="0" smtClean="0">
                <a:solidFill>
                  <a:srgbClr val="FF0000"/>
                </a:solidFill>
              </a:rPr>
              <a:t>acteurs</a:t>
            </a:r>
            <a:r>
              <a:rPr lang="fr-FR" sz="2400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 smtClean="0"/>
              <a:t>Modèle d’annotations (</a:t>
            </a:r>
            <a:r>
              <a:rPr lang="fr-FR" sz="2400" dirty="0" smtClean="0">
                <a:solidFill>
                  <a:srgbClr val="FF0000"/>
                </a:solidFill>
              </a:rPr>
              <a:t>Vocabulaire Contrôlé</a:t>
            </a:r>
            <a:r>
              <a:rPr lang="fr-FR" sz="2400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 smtClean="0"/>
              <a:t>Relations de dépendance avec données primaires ou secondaires (</a:t>
            </a:r>
            <a:r>
              <a:rPr lang="fr-FR" sz="2400" dirty="0" smtClean="0">
                <a:solidFill>
                  <a:srgbClr val="FF0000"/>
                </a:solidFill>
              </a:rPr>
              <a:t>Parentèle</a:t>
            </a:r>
            <a:r>
              <a:rPr lang="fr-FR" sz="2400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 smtClean="0"/>
              <a:t>Types de </a:t>
            </a:r>
            <a:r>
              <a:rPr lang="fr-FR" sz="2400" dirty="0"/>
              <a:t>r</a:t>
            </a:r>
            <a:r>
              <a:rPr lang="fr-FR" sz="2400" dirty="0" smtClean="0"/>
              <a:t>elation avec des pistes et avec le temps (</a:t>
            </a:r>
            <a:r>
              <a:rPr lang="fr-FR" sz="2400" dirty="0" smtClean="0">
                <a:solidFill>
                  <a:srgbClr val="FF0000"/>
                </a:solidFill>
              </a:rPr>
              <a:t>Stéréotype</a:t>
            </a:r>
            <a:r>
              <a:rPr lang="fr-FR" sz="2400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 smtClean="0"/>
              <a:t>Liage entre ces éléments (</a:t>
            </a:r>
            <a:r>
              <a:rPr lang="fr-FR" sz="2400" dirty="0" smtClean="0">
                <a:solidFill>
                  <a:srgbClr val="FF0000"/>
                </a:solidFill>
              </a:rPr>
              <a:t>Types linguistiques</a:t>
            </a:r>
            <a:r>
              <a:rPr lang="fr-FR" sz="2400" dirty="0" smtClean="0"/>
              <a:t>)</a:t>
            </a:r>
          </a:p>
          <a:p>
            <a:r>
              <a:rPr lang="fr-FR" sz="2400" i="1" dirty="0"/>
              <a:t>	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24940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000" y="1080729"/>
            <a:ext cx="8890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Composition d’un </a:t>
            </a:r>
            <a:r>
              <a:rPr lang="fr-FR" sz="2400" dirty="0" err="1" smtClean="0"/>
              <a:t>template</a:t>
            </a:r>
            <a:r>
              <a:rPr lang="fr-FR" sz="2400" dirty="0" smtClean="0"/>
              <a:t> sous ELAN</a:t>
            </a:r>
          </a:p>
          <a:p>
            <a:r>
              <a:rPr lang="fr-FR" sz="2400" dirty="0" smtClean="0"/>
              <a:t>Pistes (</a:t>
            </a:r>
            <a:r>
              <a:rPr lang="fr-FR" sz="2400" dirty="0" smtClean="0">
                <a:solidFill>
                  <a:srgbClr val="FF0000"/>
                </a:solidFill>
              </a:rPr>
              <a:t>acteurs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Relations de dépendance avec données </a:t>
            </a:r>
          </a:p>
          <a:p>
            <a:r>
              <a:rPr lang="fr-FR" sz="2400" dirty="0" smtClean="0"/>
              <a:t>primaires ou secondaires (</a:t>
            </a:r>
            <a:r>
              <a:rPr lang="fr-FR" sz="2400" dirty="0" smtClean="0">
                <a:solidFill>
                  <a:srgbClr val="FF0000"/>
                </a:solidFill>
              </a:rPr>
              <a:t>Parentèle</a:t>
            </a:r>
            <a:r>
              <a:rPr lang="fr-FR" sz="2400" dirty="0" smtClean="0"/>
              <a:t>)</a:t>
            </a:r>
          </a:p>
          <a:p>
            <a:r>
              <a:rPr lang="fr-FR" sz="2400" i="1" dirty="0"/>
              <a:t>	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  <p:pic>
        <p:nvPicPr>
          <p:cNvPr id="3" name="Hiérarchie entre les acteurs.png" descr="/Users/dominiqueboutet/Documents/Données utilisateurs Microsoft/Documents/Corpus IR/IRcom/Comité Scientifique/groupe4 Multimodalité/expression des besoins formation 2013/programme ELAN/Hiérarchie entre les acteurs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1080729"/>
            <a:ext cx="3759200" cy="5240867"/>
          </a:xfrm>
          <a:prstGeom prst="rect">
            <a:avLst/>
          </a:prstGeom>
        </p:spPr>
      </p:pic>
      <p:grpSp>
        <p:nvGrpSpPr>
          <p:cNvPr id="19" name="Grouper 18"/>
          <p:cNvGrpSpPr/>
          <p:nvPr/>
        </p:nvGrpSpPr>
        <p:grpSpPr>
          <a:xfrm>
            <a:off x="432077" y="3129474"/>
            <a:ext cx="4805624" cy="3371767"/>
            <a:chOff x="432077" y="3129474"/>
            <a:chExt cx="4805624" cy="3371767"/>
          </a:xfrm>
        </p:grpSpPr>
        <p:sp>
          <p:nvSpPr>
            <p:cNvPr id="8" name="Terminaison 7"/>
            <p:cNvSpPr/>
            <p:nvPr/>
          </p:nvSpPr>
          <p:spPr>
            <a:xfrm>
              <a:off x="432077" y="3129474"/>
              <a:ext cx="2186573" cy="720172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Piste (acteur)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rminaison 8"/>
            <p:cNvSpPr/>
            <p:nvPr/>
          </p:nvSpPr>
          <p:spPr>
            <a:xfrm>
              <a:off x="1759629" y="4002046"/>
              <a:ext cx="2186573" cy="720172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Piste (acteur)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Connecteur en angle 10"/>
            <p:cNvCxnSpPr>
              <a:stCxn id="8" idx="2"/>
              <a:endCxn id="9" idx="1"/>
            </p:cNvCxnSpPr>
            <p:nvPr/>
          </p:nvCxnSpPr>
          <p:spPr>
            <a:xfrm rot="16200000" flipH="1">
              <a:off x="1386253" y="3988756"/>
              <a:ext cx="512486" cy="234265"/>
            </a:xfrm>
            <a:prstGeom prst="bentConnector2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rminaison 11"/>
            <p:cNvSpPr/>
            <p:nvPr/>
          </p:nvSpPr>
          <p:spPr>
            <a:xfrm>
              <a:off x="3051128" y="4878256"/>
              <a:ext cx="2186573" cy="720172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Piste (acteur)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Connecteur en angle 13"/>
            <p:cNvCxnSpPr>
              <a:stCxn id="9" idx="2"/>
              <a:endCxn id="12" idx="1"/>
            </p:cNvCxnSpPr>
            <p:nvPr/>
          </p:nvCxnSpPr>
          <p:spPr>
            <a:xfrm rot="16200000" flipH="1">
              <a:off x="2693960" y="4881174"/>
              <a:ext cx="516124" cy="198212"/>
            </a:xfrm>
            <a:prstGeom prst="bentConnector2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rminaison 15"/>
            <p:cNvSpPr/>
            <p:nvPr/>
          </p:nvSpPr>
          <p:spPr>
            <a:xfrm>
              <a:off x="1759629" y="5781069"/>
              <a:ext cx="2186573" cy="720172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Piste (acteur)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Connecteur en angle 17"/>
            <p:cNvCxnSpPr>
              <a:stCxn id="8" idx="2"/>
              <a:endCxn id="16" idx="1"/>
            </p:cNvCxnSpPr>
            <p:nvPr/>
          </p:nvCxnSpPr>
          <p:spPr>
            <a:xfrm rot="16200000" flipH="1">
              <a:off x="496742" y="4878267"/>
              <a:ext cx="2291509" cy="234265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3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000" y="1080729"/>
            <a:ext cx="889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Vocabulaires Contrôlés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associés</a:t>
            </a:r>
            <a:endParaRPr lang="fr-FR" sz="2000" dirty="0"/>
          </a:p>
          <a:p>
            <a:endParaRPr lang="fr-FR" sz="2000" i="1" dirty="0" smtClean="0"/>
          </a:p>
          <a:p>
            <a:endParaRPr lang="fr-FR" sz="2000" i="1" dirty="0"/>
          </a:p>
          <a:p>
            <a:endParaRPr lang="fr-FR" sz="2000" i="1" dirty="0" smtClean="0"/>
          </a:p>
          <a:p>
            <a:endParaRPr lang="fr-FR" sz="2000" i="1" dirty="0"/>
          </a:p>
          <a:p>
            <a:endParaRPr lang="fr-FR" sz="2000" i="1" dirty="0" smtClean="0"/>
          </a:p>
          <a:p>
            <a:endParaRPr lang="fr-FR" sz="2000" i="1" dirty="0"/>
          </a:p>
          <a:p>
            <a:endParaRPr lang="fr-FR" sz="2000" i="1" dirty="0" smtClean="0"/>
          </a:p>
          <a:p>
            <a:endParaRPr lang="fr-FR" sz="2000" i="1" dirty="0" smtClean="0"/>
          </a:p>
          <a:p>
            <a:endParaRPr lang="fr-FR" sz="2000" i="1" dirty="0"/>
          </a:p>
          <a:p>
            <a:r>
              <a:rPr lang="fr-FR" sz="2000" i="1" dirty="0"/>
              <a:t>	</a:t>
            </a:r>
            <a:endParaRPr lang="fr-FR" sz="2000" dirty="0"/>
          </a:p>
          <a:p>
            <a:r>
              <a:rPr lang="fr-FR" sz="2000" dirty="0" smtClean="0"/>
              <a:t>On a un seul VC par piste</a:t>
            </a:r>
          </a:p>
          <a:p>
            <a:r>
              <a:rPr lang="fr-FR" sz="2000" dirty="0"/>
              <a:t>P</a:t>
            </a:r>
            <a:r>
              <a:rPr lang="fr-FR" sz="2000" dirty="0" smtClean="0"/>
              <a:t>lusieurs pistes peuvent</a:t>
            </a:r>
          </a:p>
          <a:p>
            <a:r>
              <a:rPr lang="fr-FR" sz="2000" dirty="0"/>
              <a:t>p</a:t>
            </a:r>
            <a:r>
              <a:rPr lang="fr-FR" sz="2000" dirty="0" smtClean="0"/>
              <a:t>artager le même VC.</a:t>
            </a:r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  <p:pic>
        <p:nvPicPr>
          <p:cNvPr id="8" name="Vocabulaire Contrôlé.png" descr="/Users/dominiqueboutet/Documents/Données utilisateurs Microsoft/Documents/Corpus IR/IRcom/Comité Scientifique/groupe4 Multimodalité/expression des besoins formation 2013/programme ELAN/Vocabulaire Contrôlé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03" y="0"/>
            <a:ext cx="6205597" cy="636270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2042547" y="1545096"/>
            <a:ext cx="746316" cy="10213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042547" y="2566431"/>
            <a:ext cx="746316" cy="6416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042547" y="2566431"/>
            <a:ext cx="895856" cy="22128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18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000" y="1080729"/>
            <a:ext cx="889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Types de relation avec des pistes et avec le temps (</a:t>
            </a:r>
            <a:r>
              <a:rPr lang="fr-FR" sz="2000" dirty="0">
                <a:solidFill>
                  <a:srgbClr val="FF0000"/>
                </a:solidFill>
              </a:rPr>
              <a:t>Stéréotype</a:t>
            </a:r>
            <a:r>
              <a:rPr lang="fr-FR" sz="2000" dirty="0"/>
              <a:t>)</a:t>
            </a:r>
          </a:p>
          <a:p>
            <a:endParaRPr lang="fr-FR" sz="2000" i="1" dirty="0" smtClean="0"/>
          </a:p>
          <a:p>
            <a:endParaRPr lang="fr-FR" sz="2000" dirty="0"/>
          </a:p>
          <a:p>
            <a:r>
              <a:rPr lang="fr-FR" sz="2000" dirty="0" smtClean="0"/>
              <a:t>Un seul stéréotype par piste</a:t>
            </a:r>
          </a:p>
          <a:p>
            <a:r>
              <a:rPr lang="fr-FR" sz="2000" dirty="0"/>
              <a:t>P</a:t>
            </a:r>
            <a:r>
              <a:rPr lang="fr-FR" sz="2000" dirty="0" smtClean="0"/>
              <a:t>lusieurs pistes peuvent</a:t>
            </a:r>
          </a:p>
          <a:p>
            <a:r>
              <a:rPr lang="fr-FR" sz="2000" dirty="0"/>
              <a:t>p</a:t>
            </a:r>
            <a:r>
              <a:rPr lang="fr-FR" sz="2000" dirty="0" smtClean="0"/>
              <a:t>artager le même stéréotype</a:t>
            </a:r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54" y="1839928"/>
            <a:ext cx="41402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</p:spTree>
    <p:extLst>
      <p:ext uri="{BB962C8B-B14F-4D97-AF65-F5344CB8AC3E}">
        <p14:creationId xmlns:p14="http://schemas.microsoft.com/office/powerpoint/2010/main" val="224597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leur-cmjn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" y="0"/>
            <a:ext cx="1359755" cy="949670"/>
          </a:xfrm>
          <a:prstGeom prst="rect">
            <a:avLst/>
          </a:prstGeom>
        </p:spPr>
      </p:pic>
      <p:pic>
        <p:nvPicPr>
          <p:cNvPr id="5" name="Image 4" descr="Logo IRC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0"/>
            <a:ext cx="1917700" cy="8255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845" y="6492875"/>
            <a:ext cx="9132155" cy="365125"/>
          </a:xfrm>
        </p:spPr>
        <p:txBody>
          <a:bodyPr/>
          <a:lstStyle/>
          <a:p>
            <a:r>
              <a:rPr lang="fr-FR" dirty="0" smtClean="0"/>
              <a:t>Formation IRCOM. </a:t>
            </a:r>
            <a:r>
              <a:rPr lang="fr-FR" i="1" dirty="0" smtClean="0"/>
              <a:t>Notation, annotation et analyse des corpus multimodaux avec ELAN</a:t>
            </a:r>
            <a:r>
              <a:rPr lang="fr-FR" dirty="0" smtClean="0"/>
              <a:t>, 6 et 7 novembre 2013, Paris, Dominique Boutet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000" y="1080729"/>
            <a:ext cx="8890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Liage entre ces éléments </a:t>
            </a:r>
            <a:r>
              <a:rPr lang="fr-FR" sz="2000" dirty="0" smtClean="0"/>
              <a:t>et association aux acteurs </a:t>
            </a:r>
            <a:r>
              <a:rPr lang="fr-FR" sz="2000" dirty="0"/>
              <a:t>(</a:t>
            </a:r>
            <a:r>
              <a:rPr lang="fr-FR" sz="2000" dirty="0">
                <a:solidFill>
                  <a:srgbClr val="FF0000"/>
                </a:solidFill>
              </a:rPr>
              <a:t>Types linguistiques</a:t>
            </a:r>
            <a:r>
              <a:rPr lang="fr-FR" sz="2000" dirty="0"/>
              <a:t>)</a:t>
            </a:r>
          </a:p>
          <a:p>
            <a:endParaRPr lang="fr-FR" sz="2000" i="1" dirty="0" smtClean="0"/>
          </a:p>
          <a:p>
            <a:endParaRPr lang="fr-FR" sz="2000" dirty="0"/>
          </a:p>
          <a:p>
            <a:r>
              <a:rPr lang="fr-FR" sz="2000" dirty="0" smtClean="0"/>
              <a:t>Un seul type par piste</a:t>
            </a:r>
          </a:p>
          <a:p>
            <a:r>
              <a:rPr lang="fr-FR" sz="2000" dirty="0"/>
              <a:t>P</a:t>
            </a:r>
            <a:r>
              <a:rPr lang="fr-FR" sz="2000" dirty="0" smtClean="0"/>
              <a:t>lusieurs pistes peuvent</a:t>
            </a:r>
          </a:p>
          <a:p>
            <a:r>
              <a:rPr lang="fr-FR" sz="2000" dirty="0"/>
              <a:t>p</a:t>
            </a:r>
            <a:r>
              <a:rPr lang="fr-FR" sz="2000" dirty="0" smtClean="0"/>
              <a:t>artager le même type</a:t>
            </a:r>
            <a:r>
              <a:rPr lang="fr-FR" sz="2000" dirty="0"/>
              <a:t> </a:t>
            </a:r>
            <a:r>
              <a:rPr lang="fr-FR" sz="2000" dirty="0" smtClean="0"/>
              <a:t>(non héritable)</a:t>
            </a:r>
          </a:p>
          <a:p>
            <a:r>
              <a:rPr lang="fr-FR" sz="2400" dirty="0"/>
              <a:t>	</a:t>
            </a:r>
            <a:endParaRPr lang="fr-FR" sz="2400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5" y="3182651"/>
            <a:ext cx="8782050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V="1">
            <a:off x="4163654" y="3129474"/>
            <a:ext cx="811782" cy="184625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er 11"/>
          <p:cNvGrpSpPr/>
          <p:nvPr/>
        </p:nvGrpSpPr>
        <p:grpSpPr>
          <a:xfrm>
            <a:off x="3993442" y="1715318"/>
            <a:ext cx="2619051" cy="1414156"/>
            <a:chOff x="432077" y="3129474"/>
            <a:chExt cx="4805624" cy="3371767"/>
          </a:xfrm>
        </p:grpSpPr>
        <p:sp>
          <p:nvSpPr>
            <p:cNvPr id="13" name="Terminaison 12"/>
            <p:cNvSpPr/>
            <p:nvPr/>
          </p:nvSpPr>
          <p:spPr>
            <a:xfrm>
              <a:off x="432077" y="3129474"/>
              <a:ext cx="2186573" cy="720172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chemeClr val="tx1"/>
                  </a:solidFill>
                </a:rPr>
                <a:t>Piste (acteur)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rminaison 13"/>
            <p:cNvSpPr/>
            <p:nvPr/>
          </p:nvSpPr>
          <p:spPr>
            <a:xfrm>
              <a:off x="1759629" y="4002046"/>
              <a:ext cx="2186573" cy="720172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chemeClr val="tx1"/>
                  </a:solidFill>
                </a:rPr>
                <a:t>Piste (acteur)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Connecteur en angle 14"/>
            <p:cNvCxnSpPr>
              <a:stCxn id="13" idx="2"/>
              <a:endCxn id="14" idx="1"/>
            </p:cNvCxnSpPr>
            <p:nvPr/>
          </p:nvCxnSpPr>
          <p:spPr>
            <a:xfrm rot="16200000" flipH="1">
              <a:off x="1386253" y="3988756"/>
              <a:ext cx="512486" cy="234265"/>
            </a:xfrm>
            <a:prstGeom prst="bentConnector2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rminaison 15"/>
            <p:cNvSpPr/>
            <p:nvPr/>
          </p:nvSpPr>
          <p:spPr>
            <a:xfrm>
              <a:off x="3051128" y="4878256"/>
              <a:ext cx="2186573" cy="720172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chemeClr val="tx1"/>
                  </a:solidFill>
                </a:rPr>
                <a:t>Piste (acteur)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en angle 16"/>
            <p:cNvCxnSpPr>
              <a:stCxn id="14" idx="2"/>
              <a:endCxn id="16" idx="1"/>
            </p:cNvCxnSpPr>
            <p:nvPr/>
          </p:nvCxnSpPr>
          <p:spPr>
            <a:xfrm rot="16200000" flipH="1">
              <a:off x="2693960" y="4881174"/>
              <a:ext cx="516124" cy="198212"/>
            </a:xfrm>
            <a:prstGeom prst="bentConnector2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rminaison 17"/>
            <p:cNvSpPr/>
            <p:nvPr/>
          </p:nvSpPr>
          <p:spPr>
            <a:xfrm>
              <a:off x="1759629" y="5781069"/>
              <a:ext cx="2186573" cy="720172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chemeClr val="tx1"/>
                  </a:solidFill>
                </a:rPr>
                <a:t>Piste (acteur)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Connecteur en angle 18"/>
            <p:cNvCxnSpPr>
              <a:stCxn id="13" idx="2"/>
              <a:endCxn id="18" idx="1"/>
            </p:cNvCxnSpPr>
            <p:nvPr/>
          </p:nvCxnSpPr>
          <p:spPr>
            <a:xfrm rot="16200000" flipH="1">
              <a:off x="496742" y="4878267"/>
              <a:ext cx="2291509" cy="234265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Connecteur droit avec flèche 19"/>
          <p:cNvCxnSpPr/>
          <p:nvPr/>
        </p:nvCxnSpPr>
        <p:spPr>
          <a:xfrm flipV="1">
            <a:off x="4975436" y="2827426"/>
            <a:ext cx="1309325" cy="227924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re 1"/>
          <p:cNvSpPr>
            <a:spLocks noGrp="1"/>
          </p:cNvSpPr>
          <p:nvPr>
            <p:ph type="ctrTitle"/>
          </p:nvPr>
        </p:nvSpPr>
        <p:spPr>
          <a:xfrm>
            <a:off x="1170432" y="35535"/>
            <a:ext cx="6437376" cy="855535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3200" b="1" dirty="0"/>
              <a:t>Bâtir un </a:t>
            </a:r>
            <a:r>
              <a:rPr lang="fr-FR" sz="3200" b="1" dirty="0" err="1"/>
              <a:t>template</a:t>
            </a:r>
            <a:r>
              <a:rPr lang="fr-FR" sz="3200" b="1" dirty="0"/>
              <a:t> sous ELAN</a:t>
            </a:r>
          </a:p>
        </p:txBody>
      </p:sp>
    </p:spTree>
    <p:extLst>
      <p:ext uri="{BB962C8B-B14F-4D97-AF65-F5344CB8AC3E}">
        <p14:creationId xmlns:p14="http://schemas.microsoft.com/office/powerpoint/2010/main" val="10215822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2429</Words>
  <Application>Microsoft Macintosh PowerPoint</Application>
  <PresentationFormat>Présentation à l'écran (4:3)</PresentationFormat>
  <Paragraphs>564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Arial Unicode MS</vt:lpstr>
      <vt:lpstr>Calibri</vt:lpstr>
      <vt:lpstr>MS Gothic</vt:lpstr>
      <vt:lpstr>ＭＳ Ｐゴシック</vt:lpstr>
      <vt:lpstr>Times New Roman</vt:lpstr>
      <vt:lpstr>Wingdings</vt:lpstr>
      <vt:lpstr>Arial</vt:lpstr>
      <vt:lpstr>Thème Office</vt:lpstr>
      <vt:lpstr>Template sous ELAN et fonctions avancées</vt:lpstr>
      <vt:lpstr>Bâtir un template sous ELAN</vt:lpstr>
      <vt:lpstr>Bâtir un template sous ELAN</vt:lpstr>
      <vt:lpstr>Bâtir un template sous ELAN</vt:lpstr>
      <vt:lpstr>Bâtir un template sous ELAN</vt:lpstr>
      <vt:lpstr>Bâtir un template sous ELAN</vt:lpstr>
      <vt:lpstr>Présentation PowerPoint</vt:lpstr>
      <vt:lpstr>Bâtir un template sous ELAN</vt:lpstr>
      <vt:lpstr>Bâtir un template sous ELAN</vt:lpstr>
      <vt:lpstr>Bâtir un template sous ELAN</vt:lpstr>
      <vt:lpstr>Bâtir un template sous ELAN</vt:lpstr>
      <vt:lpstr>Bâtir un template sous ELAN</vt:lpstr>
      <vt:lpstr>Bâtir un template sous ELAN</vt:lpstr>
      <vt:lpstr>Bâtir un template sous ELAN</vt:lpstr>
      <vt:lpstr>Bâtir un template sous ELAN</vt:lpstr>
      <vt:lpstr>Bâtir un template sous ELAN</vt:lpstr>
      <vt:lpstr>Bâtir un template sous ELAN</vt:lpstr>
      <vt:lpstr>Bâtir un template sous ELAN</vt:lpstr>
      <vt:lpstr>Fonctions avancées sous ELAN</vt:lpstr>
      <vt:lpstr>Fonctions avancées sous ELAN</vt:lpstr>
      <vt:lpstr>Fonctions avancées sous ELAN</vt:lpstr>
      <vt:lpstr>Fonctions avancées sous ELAN</vt:lpstr>
      <vt:lpstr>Fonctions avancées sous ELAN</vt:lpstr>
      <vt:lpstr>Fonctions avancées sous ELAN</vt:lpstr>
      <vt:lpstr>Fonctions avancées sous ELAN</vt:lpstr>
      <vt:lpstr>Fonctions avancées sous ELAN</vt:lpstr>
      <vt:lpstr>Fonctions avancées sous ELAN</vt:lpstr>
      <vt:lpstr>Fonctions avancées sous ELAN</vt:lpstr>
      <vt:lpstr>Fonctions avancées sous ELAN</vt:lpstr>
      <vt:lpstr>Fonctions avancées sous ELAN</vt:lpstr>
      <vt:lpstr>Fonctions avancées sous ELAN</vt:lpstr>
      <vt:lpstr>Fonctions avancées sous ELAN</vt:lpstr>
      <vt:lpstr>Fonctions avancées sous ELAN</vt:lpstr>
      <vt:lpstr>Fonctions avancées sous ELAN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sous ELAN</dc:title>
  <dc:creator>Dominique Boutet</dc:creator>
  <cp:lastModifiedBy>Utilisateur de Microsoft Office</cp:lastModifiedBy>
  <cp:revision>63</cp:revision>
  <dcterms:created xsi:type="dcterms:W3CDTF">2013-11-02T16:03:31Z</dcterms:created>
  <dcterms:modified xsi:type="dcterms:W3CDTF">2017-10-25T07:21:56Z</dcterms:modified>
</cp:coreProperties>
</file>